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4"/>
  </p:notesMasterIdLst>
  <p:sldIdLst>
    <p:sldId id="280" r:id="rId2"/>
    <p:sldId id="2666" r:id="rId3"/>
    <p:sldId id="1890" r:id="rId4"/>
    <p:sldId id="2183" r:id="rId5"/>
    <p:sldId id="1891" r:id="rId6"/>
    <p:sldId id="2194" r:id="rId7"/>
    <p:sldId id="1892" r:id="rId8"/>
    <p:sldId id="2181" r:id="rId9"/>
    <p:sldId id="2667" r:id="rId10"/>
    <p:sldId id="2668" r:id="rId11"/>
    <p:sldId id="2669" r:id="rId12"/>
    <p:sldId id="2670" r:id="rId13"/>
    <p:sldId id="2671" r:id="rId14"/>
    <p:sldId id="1893" r:id="rId15"/>
    <p:sldId id="2188" r:id="rId16"/>
    <p:sldId id="2672" r:id="rId17"/>
    <p:sldId id="2189" r:id="rId18"/>
    <p:sldId id="2673" r:id="rId19"/>
    <p:sldId id="2674" r:id="rId20"/>
    <p:sldId id="2675" r:id="rId21"/>
    <p:sldId id="2676" r:id="rId22"/>
    <p:sldId id="183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97C84-CBEC-4CFF-953D-EFE0C9FA403D}" type="datetimeFigureOut">
              <a:rPr lang="zh-CN" altLang="en-US" smtClean="0"/>
              <a:t>2020/11/18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D04C-8D17-4B16-BC33-BC6310522F7C}" type="slidenum">
              <a:rPr lang="zh-CN" altLang="en-US" smtClean="0"/>
              <a:t>‹#›</a:t>
            </a:fld>
            <a:endParaRPr lang="zh-CN" altLang="en-US"/>
          </a:p>
        </p:txBody>
      </p:sp>
    </p:spTree>
    <p:extLst>
      <p:ext uri="{BB962C8B-B14F-4D97-AF65-F5344CB8AC3E}">
        <p14:creationId xmlns:p14="http://schemas.microsoft.com/office/powerpoint/2010/main" val="3853657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3B0125-2F1A-46E1-BF32-AECB5E30A13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3157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351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0717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6139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15067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2934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3124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0665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87688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9139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69278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94428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542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9719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14980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42032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1049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15319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20413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54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542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29727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231157228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141484656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09532735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5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1" name="组合 6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6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6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合 4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47" name="组合 4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5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5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5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531015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584879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832384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203897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4="http://schemas.microsoft.com/office/drawing/2010/main" xmlns:a16="http://schemas.microsoft.com/office/drawing/2014/main" xmlns:p14="http://schemas.microsoft.com/office/powerpoint/2010/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2348977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a:extLst>
                <a:ext uri="{FF2B5EF4-FFF2-40B4-BE49-F238E27FC236}">
                  <a16:creationId xmlns:a16="http://schemas.microsoft.com/office/drawing/2014/main" id="{2B6AF4F4-F405-428E-ACB6-6C287CCD9962}"/>
                </a:ext>
              </a:extLst>
            </p:cNvPr>
            <p:cNvGrpSpPr/>
            <p:nvPr/>
          </p:nvGrpSpPr>
          <p:grpSpPr>
            <a:xfrm>
              <a:off x="6886532" y="1337094"/>
              <a:ext cx="3392802" cy="846135"/>
              <a:chOff x="10340336" y="2247899"/>
              <a:chExt cx="2724438" cy="679451"/>
            </a:xfrm>
          </p:grpSpPr>
          <p:sp>
            <p:nvSpPr>
              <p:cNvPr id="2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solidFill>
                <a:schemeClr val="bg1"/>
              </a:solidFill>
            </p:grpSpPr>
            <p:sp>
              <p:nvSpPr>
                <p:cNvPr id="2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solidFill>
                <a:schemeClr val="bg1"/>
              </a:solidFill>
            </p:grpSpPr>
            <p:sp>
              <p:nvSpPr>
                <p:cNvPr id="2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a:extLst>
                <a:ext uri="{FF2B5EF4-FFF2-40B4-BE49-F238E27FC236}">
                  <a16:creationId xmlns:a16="http://schemas.microsoft.com/office/drawing/2014/main" id="{E582171C-E91E-4DDB-B720-D9EDE8C54B5C}"/>
                </a:ext>
              </a:extLst>
            </p:cNvPr>
            <p:cNvGrpSpPr/>
            <p:nvPr/>
          </p:nvGrpSpPr>
          <p:grpSpPr>
            <a:xfrm>
              <a:off x="1797415" y="1328902"/>
              <a:ext cx="3445163" cy="863927"/>
              <a:chOff x="6738929" y="2270918"/>
              <a:chExt cx="2766486" cy="693738"/>
            </a:xfrm>
          </p:grpSpPr>
          <p:grpSp>
            <p:nvGrpSpPr>
              <p:cNvPr id="8" name="组合 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solidFill>
                <a:schemeClr val="bg1"/>
              </a:solidFill>
            </p:grpSpPr>
            <p:sp>
              <p:nvSpPr>
                <p:cNvPr id="1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solidFill>
                <a:schemeClr val="bg1"/>
              </a:solidFill>
            </p:grpSpPr>
            <p:sp>
              <p:nvSpPr>
                <p:cNvPr id="1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solidFill>
                <a:schemeClr val="bg1"/>
              </a:solidFill>
            </p:grpSpPr>
            <p:sp>
              <p:nvSpPr>
                <p:cNvPr id="1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290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109698105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257930"/>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96514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30122007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7" name="组合 86">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88" name="组合 8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918825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1"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3" name="组合 82">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8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8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8" name="组合 6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7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7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7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0536674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729859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defTabSz="91440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200058765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1584593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34"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6" name="组合 135">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4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3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8" name="组合 11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9" name="组合 11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13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组合 1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3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组合 123">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2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356879780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27040305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3024937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937747374"/>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292333620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389123024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69129743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45751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16313"/>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62809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72522198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308459977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5201347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280162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490608734"/>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5314999"/>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9304399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55763973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180820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1573395759"/>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3"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0"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27"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 name="组合 10">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1"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9"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6"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8598630"/>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3826055529"/>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28"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5"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2"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14">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6" name="组合 15">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6"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4"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1"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121398749"/>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685059455"/>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68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p14="http://schemas.microsoft.com/office/powerpoint/2010/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413654427"/>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87592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16758649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79634056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63856919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2020/11/18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326207622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45.emf"/><Relationship Id="rId4" Type="http://schemas.openxmlformats.org/officeDocument/2006/relationships/image" Target="../media/image44.e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6E67701-0ACE-4AF4-8EFB-5D0DB08701F8}"/>
              </a:ext>
            </a:extLst>
          </p:cNvPr>
          <p:cNvSpPr txBox="1"/>
          <p:nvPr/>
        </p:nvSpPr>
        <p:spPr>
          <a:xfrm>
            <a:off x="1075276" y="3551548"/>
            <a:ext cx="10033516" cy="92333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spc="1000" dirty="0">
                <a:solidFill>
                  <a:prstClr val="white"/>
                </a:solidFill>
                <a:latin typeface="微软雅黑"/>
                <a:ea typeface="微软雅黑"/>
              </a:rPr>
              <a:t>软件工程课程设计个人报告</a:t>
            </a:r>
            <a:endParaRPr kumimoji="0" lang="zh-CN" altLang="en-US" sz="5400" b="1" i="0" u="none" strike="noStrike" kern="1200" cap="none" spc="1000" normalizeH="0" baseline="0" noProof="0" dirty="0">
              <a:ln>
                <a:noFill/>
              </a:ln>
              <a:solidFill>
                <a:prstClr val="white"/>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10C4F67A-72B7-4A3B-A48F-237CD87309ED}"/>
              </a:ext>
            </a:extLst>
          </p:cNvPr>
          <p:cNvSpPr txBox="1"/>
          <p:nvPr/>
        </p:nvSpPr>
        <p:spPr>
          <a:xfrm>
            <a:off x="5120137" y="4779307"/>
            <a:ext cx="4221163" cy="1532727"/>
          </a:xfrm>
          <a:prstGeom prst="rect">
            <a:avLst/>
          </a:prstGeom>
          <a:noFill/>
        </p:spPr>
        <p:txBody>
          <a:bodyPr anchor="ctr" anchorCtr="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dirty="0">
                <a:solidFill>
                  <a:prstClr val="white"/>
                </a:solidFill>
                <a:latin typeface="微软雅黑"/>
                <a:ea typeface="微软雅黑"/>
              </a:rPr>
              <a:t>报告</a:t>
            </a:r>
            <a:r>
              <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rPr>
              <a:t>人：李昭璞</a:t>
            </a:r>
            <a:endPar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2400" dirty="0">
                <a:solidFill>
                  <a:prstClr val="white"/>
                </a:solidFill>
                <a:latin typeface="微软雅黑"/>
                <a:ea typeface="微软雅黑"/>
              </a:rPr>
              <a:t>学   号</a:t>
            </a:r>
            <a:r>
              <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rPr>
              <a:t>：</a:t>
            </a: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rPr>
              <a:t>1120173002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rPr>
              <a:t>时　间：</a:t>
            </a:r>
            <a:fld id="{7C913863-4CE9-4C23-B50F-69A814F8F0A4}" type="datetime5">
              <a:rPr kumimoji="0" lang="zh-CN" altLang="en-US" sz="2400" b="0" i="0" u="none" strike="noStrike" kern="1200" cap="none" spc="0" normalizeH="0" baseline="0" noProof="0" smtClean="0">
                <a:ln>
                  <a:noFill/>
                </a:ln>
                <a:solidFill>
                  <a:prstClr val="white"/>
                </a:solidFill>
                <a:effectLst/>
                <a:uLnTx/>
                <a:uFillTx/>
                <a:latin typeface="微软雅黑"/>
                <a:ea typeface="微软雅黑"/>
                <a:cs typeface="+mn-cs"/>
              </a:rPr>
              <a:pPr marL="0" marR="0" lvl="0" indent="0" algn="l" defTabSz="914400" rtl="0" eaLnBrk="1" fontAlgn="auto" latinLnBrk="0" hangingPunct="1">
                <a:lnSpc>
                  <a:spcPct val="130000"/>
                </a:lnSpc>
                <a:spcBef>
                  <a:spcPts val="0"/>
                </a:spcBef>
                <a:spcAft>
                  <a:spcPts val="0"/>
                </a:spcAft>
                <a:buClrTx/>
                <a:buSzTx/>
                <a:buFontTx/>
                <a:buNone/>
                <a:tabLst/>
                <a:defRPr/>
              </a:pPr>
              <a:t>2020/11/18</a:t>
            </a:fld>
            <a:endPar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 name="矩形 2"/>
          <p:cNvSpPr/>
          <p:nvPr/>
        </p:nvSpPr>
        <p:spPr>
          <a:xfrm>
            <a:off x="4925682" y="4907315"/>
            <a:ext cx="60386" cy="1276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简单类图</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4AD20212-42C4-4680-8F2F-959BCB000B13}"/>
              </a:ext>
            </a:extLst>
          </p:cNvPr>
          <p:cNvPicPr>
            <a:picLocks noChangeAspect="1"/>
          </p:cNvPicPr>
          <p:nvPr/>
        </p:nvPicPr>
        <p:blipFill>
          <a:blip r:embed="rId3"/>
          <a:stretch>
            <a:fillRect/>
          </a:stretch>
        </p:blipFill>
        <p:spPr>
          <a:xfrm>
            <a:off x="3656730" y="850372"/>
            <a:ext cx="5157332" cy="5318020"/>
          </a:xfrm>
          <a:prstGeom prst="rect">
            <a:avLst/>
          </a:prstGeom>
        </p:spPr>
      </p:pic>
    </p:spTree>
    <p:extLst>
      <p:ext uri="{BB962C8B-B14F-4D97-AF65-F5344CB8AC3E}">
        <p14:creationId xmlns:p14="http://schemas.microsoft.com/office/powerpoint/2010/main" val="389022398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注册顺序图</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DF5139C7-BE5F-4B0B-BCD7-B0861BE624E6}"/>
              </a:ext>
            </a:extLst>
          </p:cNvPr>
          <p:cNvPicPr>
            <a:picLocks noChangeAspect="1"/>
          </p:cNvPicPr>
          <p:nvPr/>
        </p:nvPicPr>
        <p:blipFill>
          <a:blip r:embed="rId3"/>
          <a:stretch>
            <a:fillRect/>
          </a:stretch>
        </p:blipFill>
        <p:spPr>
          <a:xfrm>
            <a:off x="2548700" y="1459875"/>
            <a:ext cx="7701698" cy="6250850"/>
          </a:xfrm>
          <a:prstGeom prst="rect">
            <a:avLst/>
          </a:prstGeom>
        </p:spPr>
      </p:pic>
    </p:spTree>
    <p:extLst>
      <p:ext uri="{BB962C8B-B14F-4D97-AF65-F5344CB8AC3E}">
        <p14:creationId xmlns:p14="http://schemas.microsoft.com/office/powerpoint/2010/main" val="416668617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登录顺序图</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2231A891-A22E-45F5-8DD2-8792C213B91B}"/>
              </a:ext>
            </a:extLst>
          </p:cNvPr>
          <p:cNvPicPr>
            <a:picLocks noChangeAspect="1"/>
          </p:cNvPicPr>
          <p:nvPr/>
        </p:nvPicPr>
        <p:blipFill>
          <a:blip r:embed="rId3"/>
          <a:stretch>
            <a:fillRect/>
          </a:stretch>
        </p:blipFill>
        <p:spPr>
          <a:xfrm>
            <a:off x="2272233" y="1459875"/>
            <a:ext cx="8087825" cy="6616659"/>
          </a:xfrm>
          <a:prstGeom prst="rect">
            <a:avLst/>
          </a:prstGeom>
        </p:spPr>
      </p:pic>
    </p:spTree>
    <p:extLst>
      <p:ext uri="{BB962C8B-B14F-4D97-AF65-F5344CB8AC3E}">
        <p14:creationId xmlns:p14="http://schemas.microsoft.com/office/powerpoint/2010/main" val="251590335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修改个人信息顺序图</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22FC7CF7-F681-4CBE-BD0A-D6CCE6C98816}"/>
              </a:ext>
            </a:extLst>
          </p:cNvPr>
          <p:cNvPicPr>
            <a:picLocks noChangeAspect="1"/>
          </p:cNvPicPr>
          <p:nvPr/>
        </p:nvPicPr>
        <p:blipFill>
          <a:blip r:embed="rId3"/>
          <a:stretch>
            <a:fillRect/>
          </a:stretch>
        </p:blipFill>
        <p:spPr>
          <a:xfrm>
            <a:off x="1904587" y="1459875"/>
            <a:ext cx="8382826" cy="6858000"/>
          </a:xfrm>
          <a:prstGeom prst="rect">
            <a:avLst/>
          </a:prstGeom>
        </p:spPr>
      </p:pic>
    </p:spTree>
    <p:extLst>
      <p:ext uri="{BB962C8B-B14F-4D97-AF65-F5344CB8AC3E}">
        <p14:creationId xmlns:p14="http://schemas.microsoft.com/office/powerpoint/2010/main" val="41991649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详细设计</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5" name="组合 24">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6" name="椭圆 25">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椭圆 26">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8" name="椭圆 27">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椭圆 28">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0" name="椭圆 29">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198429569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详细设计</a:t>
            </a:r>
            <a:r>
              <a:rPr lang="en-US" altLang="zh-CN" dirty="0"/>
              <a:t>——</a:t>
            </a:r>
            <a:r>
              <a:rPr lang="zh-CN" altLang="en-US" dirty="0"/>
              <a:t>整体架构</a:t>
            </a:r>
          </a:p>
        </p:txBody>
      </p:sp>
      <p:sp>
        <p:nvSpPr>
          <p:cNvPr id="8" name="平行四边形 7">
            <a:extLst>
              <a:ext uri="{FF2B5EF4-FFF2-40B4-BE49-F238E27FC236}">
                <a16:creationId xmlns:a16="http://schemas.microsoft.com/office/drawing/2014/main" id="{32348477-5D10-4901-9173-DC964BF89229}"/>
              </a:ext>
            </a:extLst>
          </p:cNvPr>
          <p:cNvSpPr/>
          <p:nvPr/>
        </p:nvSpPr>
        <p:spPr>
          <a:xfrm>
            <a:off x="674412"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平行四边形 10">
            <a:extLst>
              <a:ext uri="{FF2B5EF4-FFF2-40B4-BE49-F238E27FC236}">
                <a16:creationId xmlns:a16="http://schemas.microsoft.com/office/drawing/2014/main" id="{0A034329-0ACC-472E-884C-4E78CC69A788}"/>
              </a:ext>
            </a:extLst>
          </p:cNvPr>
          <p:cNvSpPr/>
          <p:nvPr/>
        </p:nvSpPr>
        <p:spPr>
          <a:xfrm>
            <a:off x="5822046" y="2366244"/>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51AADF55-D27C-40F9-930F-99385A786CB9}"/>
              </a:ext>
            </a:extLst>
          </p:cNvPr>
          <p:cNvSpPr txBox="1"/>
          <p:nvPr/>
        </p:nvSpPr>
        <p:spPr>
          <a:xfrm>
            <a:off x="4978400" y="2558913"/>
            <a:ext cx="2235200" cy="1653914"/>
          </a:xfrm>
          <a:prstGeom prst="rect">
            <a:avLst/>
          </a:prstGeom>
          <a:noFill/>
        </p:spPr>
        <p:txBody>
          <a:bodyPr wrap="square" lIns="0" tIns="0" rIns="0" bIns="0" rtlCol="0">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9600" b="0" i="1" u="none" strike="noStrike" kern="1200" cap="none" spc="300" normalizeH="0" baseline="0" noProof="0" dirty="0">
                <a:ln>
                  <a:noFill/>
                </a:ln>
                <a:solidFill>
                  <a:srgbClr val="006C39">
                    <a:alpha val="11000"/>
                  </a:srgbClr>
                </a:solidFill>
                <a:effectLst/>
                <a:uLnTx/>
                <a:uFillTx/>
                <a:latin typeface="微软雅黑"/>
                <a:ea typeface="微软雅黑" panose="020B0503020204020204" pitchFamily="34" charset="-122"/>
                <a:cs typeface="+mn-cs"/>
              </a:rPr>
              <a:t>VS</a:t>
            </a:r>
            <a:endParaRPr kumimoji="0" lang="zh-CN" altLang="en-US" sz="9600" b="0" i="1" u="none" strike="noStrike" kern="1200" cap="none" spc="300" normalizeH="0" baseline="0" noProof="0" dirty="0">
              <a:ln>
                <a:noFill/>
              </a:ln>
              <a:solidFill>
                <a:srgbClr val="006C39">
                  <a:alpha val="11000"/>
                </a:srgbClr>
              </a:solidFill>
              <a:effectLst/>
              <a:uLnTx/>
              <a:uFillTx/>
              <a:latin typeface="微软雅黑"/>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B84415BE-297A-4670-8F68-6825798EB1BD}"/>
              </a:ext>
            </a:extLst>
          </p:cNvPr>
          <p:cNvSpPr txBox="1"/>
          <p:nvPr/>
        </p:nvSpPr>
        <p:spPr>
          <a:xfrm>
            <a:off x="6723709" y="3584786"/>
            <a:ext cx="3904343" cy="116051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0" marR="0" lvl="0" indent="0" algn="just" defTabSz="914400" rtl="0" eaLnBrk="0"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以</a:t>
            </a:r>
            <a:r>
              <a:rPr kumimoji="0" lang="en-US" altLang="zh-CN"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cookie</a:t>
            </a: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实现简单的单点登录系统，使得在登录页面登录后在其他子系统都不需再登录</a:t>
            </a:r>
          </a:p>
        </p:txBody>
      </p:sp>
      <p:sp>
        <p:nvSpPr>
          <p:cNvPr id="18" name="文本框 17">
            <a:extLst>
              <a:ext uri="{FF2B5EF4-FFF2-40B4-BE49-F238E27FC236}">
                <a16:creationId xmlns:a16="http://schemas.microsoft.com/office/drawing/2014/main" id="{24A929E3-FE8C-44A4-AA75-7D72577C71D4}"/>
              </a:ext>
            </a:extLst>
          </p:cNvPr>
          <p:cNvSpPr txBox="1"/>
          <p:nvPr/>
        </p:nvSpPr>
        <p:spPr>
          <a:xfrm>
            <a:off x="6723709" y="2892691"/>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rPr>
              <a:t>单点登录系统</a:t>
            </a:r>
          </a:p>
        </p:txBody>
      </p:sp>
      <p:sp>
        <p:nvSpPr>
          <p:cNvPr id="19" name="文本框 18">
            <a:extLst>
              <a:ext uri="{FF2B5EF4-FFF2-40B4-BE49-F238E27FC236}">
                <a16:creationId xmlns:a16="http://schemas.microsoft.com/office/drawing/2014/main" id="{A9427E30-E0A0-458E-BE46-90E9D0AEE789}"/>
              </a:ext>
            </a:extLst>
          </p:cNvPr>
          <p:cNvSpPr txBox="1"/>
          <p:nvPr/>
        </p:nvSpPr>
        <p:spPr>
          <a:xfrm>
            <a:off x="1488961" y="2719151"/>
            <a:ext cx="3904343" cy="195739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0" marR="0" lvl="0" indent="0" algn="r" defTabSz="914400" rtl="0" eaLnBrk="0" fontAlgn="base" latinLnBrk="0" hangingPunct="0">
              <a:lnSpc>
                <a:spcPct val="130000"/>
              </a:lnSpc>
              <a:spcBef>
                <a:spcPct val="0"/>
              </a:spcBef>
              <a:spcAft>
                <a:spcPct val="0"/>
              </a:spcAft>
              <a:buClrTx/>
              <a:buSzTx/>
              <a:buFontTx/>
              <a:buNone/>
              <a:tabLst/>
              <a:defRPr/>
            </a:pP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使用</a:t>
            </a:r>
            <a:r>
              <a:rPr kumimoji="0" lang="en-US" altLang="zh-CN" sz="200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SpringBoot</a:t>
            </a: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框架，通过对应注解来代替繁琐的</a:t>
            </a:r>
            <a:r>
              <a:rPr kumimoji="0" lang="en-US" altLang="zh-CN"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XML</a:t>
            </a:r>
            <a:r>
              <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配置文件以管理对象的生命周期，便于利用一些第三方库如</a:t>
            </a:r>
            <a:r>
              <a:rPr kumimoji="0" lang="en-US" altLang="zh-CN" sz="200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Httpservlet,HttpSession</a:t>
            </a:r>
            <a:endParaRPr kumimoji="0" lang="zh-CN" altLang="en-US" sz="20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BFE2F0AC-FD39-4750-8D6D-33E078192640}"/>
              </a:ext>
            </a:extLst>
          </p:cNvPr>
          <p:cNvSpPr txBox="1"/>
          <p:nvPr/>
        </p:nvSpPr>
        <p:spPr>
          <a:xfrm>
            <a:off x="1488960" y="2027056"/>
            <a:ext cx="3904343" cy="505588"/>
          </a:xfrm>
          <a:prstGeom prst="rect">
            <a:avLst/>
          </a:prstGeom>
          <a:noFill/>
        </p:spPr>
        <p:txBody>
          <a:bodyPr wrap="square" lIns="0" tIns="0" rIns="0" bIns="0" rtlCol="0">
            <a:spAutoFit/>
          </a:bodyPr>
          <a:lstStyle/>
          <a:p>
            <a:pPr marL="0" marR="0" lvl="0" indent="0" algn="r" defTabSz="914400" rtl="0" eaLnBrk="0" fontAlgn="base" latinLnBrk="0" hangingPunct="0">
              <a:lnSpc>
                <a:spcPct val="130000"/>
              </a:lnSpc>
              <a:spcBef>
                <a:spcPct val="0"/>
              </a:spcBef>
              <a:spcAft>
                <a:spcPct val="0"/>
              </a:spcAft>
              <a:buClrTx/>
              <a:buSzTx/>
              <a:buFontTx/>
              <a:buNone/>
              <a:tabLst/>
              <a:defRPr/>
            </a:pPr>
            <a:r>
              <a:rPr lang="en-US" altLang="zh-CN" sz="2800" b="1" spc="300" dirty="0" err="1">
                <a:solidFill>
                  <a:srgbClr val="006C39"/>
                </a:solidFill>
                <a:latin typeface="微软雅黑"/>
                <a:ea typeface="微软雅黑"/>
              </a:rPr>
              <a:t>SpringBoot</a:t>
            </a:r>
            <a:r>
              <a:rPr lang="zh-CN" altLang="en-US" sz="2800" b="1" spc="300" dirty="0">
                <a:solidFill>
                  <a:srgbClr val="006C39"/>
                </a:solidFill>
                <a:latin typeface="微软雅黑"/>
                <a:ea typeface="微软雅黑"/>
              </a:rPr>
              <a:t>框架</a:t>
            </a:r>
            <a:endParaRPr kumimoji="0" lang="zh-CN" altLang="en-US" sz="2800" b="1" i="0" u="none" strike="noStrike" kern="1200" cap="none" spc="300" normalizeH="0" baseline="0" noProof="0" dirty="0">
              <a:ln>
                <a:noFill/>
              </a:ln>
              <a:solidFill>
                <a:srgbClr val="006C39"/>
              </a:solidFill>
              <a:effectLst/>
              <a:uLnTx/>
              <a:uFillTx/>
              <a:latin typeface="微软雅黑"/>
              <a:ea typeface="微软雅黑"/>
              <a:cs typeface="+mn-cs"/>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60375641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6E5854-4F38-46EE-9622-4DE320391694}"/>
              </a:ext>
            </a:extLst>
          </p:cNvPr>
          <p:cNvPicPr>
            <a:picLocks noChangeAspect="1"/>
          </p:cNvPicPr>
          <p:nvPr/>
        </p:nvPicPr>
        <p:blipFill>
          <a:blip r:embed="rId3"/>
          <a:stretch>
            <a:fillRect/>
          </a:stretch>
        </p:blipFill>
        <p:spPr>
          <a:xfrm>
            <a:off x="1327150" y="1244338"/>
            <a:ext cx="2482455" cy="5048054"/>
          </a:xfrm>
          <a:prstGeom prst="rect">
            <a:avLst/>
          </a:prstGeom>
        </p:spPr>
      </p:pic>
      <p:sp>
        <p:nvSpPr>
          <p:cNvPr id="10" name="标题 9"/>
          <p:cNvSpPr>
            <a:spLocks noGrp="1"/>
          </p:cNvSpPr>
          <p:nvPr>
            <p:ph type="title"/>
          </p:nvPr>
        </p:nvSpPr>
        <p:spPr/>
        <p:txBody>
          <a:bodyPr/>
          <a:lstStyle/>
          <a:p>
            <a:r>
              <a:rPr lang="zh-CN" altLang="en-US" dirty="0"/>
              <a:t>用户界面层</a:t>
            </a: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4" name="图片 3">
            <a:extLst>
              <a:ext uri="{FF2B5EF4-FFF2-40B4-BE49-F238E27FC236}">
                <a16:creationId xmlns:a16="http://schemas.microsoft.com/office/drawing/2014/main" id="{E31F99C0-71D4-4983-8318-BAECB81E0B83}"/>
              </a:ext>
            </a:extLst>
          </p:cNvPr>
          <p:cNvPicPr>
            <a:picLocks noChangeAspect="1"/>
          </p:cNvPicPr>
          <p:nvPr/>
        </p:nvPicPr>
        <p:blipFill>
          <a:blip r:embed="rId4"/>
          <a:stretch>
            <a:fillRect/>
          </a:stretch>
        </p:blipFill>
        <p:spPr>
          <a:xfrm>
            <a:off x="4854772" y="1244338"/>
            <a:ext cx="2482455" cy="4886258"/>
          </a:xfrm>
          <a:prstGeom prst="rect">
            <a:avLst/>
          </a:prstGeom>
        </p:spPr>
      </p:pic>
      <p:pic>
        <p:nvPicPr>
          <p:cNvPr id="5" name="图片 4">
            <a:extLst>
              <a:ext uri="{FF2B5EF4-FFF2-40B4-BE49-F238E27FC236}">
                <a16:creationId xmlns:a16="http://schemas.microsoft.com/office/drawing/2014/main" id="{4D03A0D6-DD85-47D4-B78D-564A46CD4E84}"/>
              </a:ext>
            </a:extLst>
          </p:cNvPr>
          <p:cNvPicPr>
            <a:picLocks noChangeAspect="1"/>
          </p:cNvPicPr>
          <p:nvPr/>
        </p:nvPicPr>
        <p:blipFill>
          <a:blip r:embed="rId5"/>
          <a:stretch>
            <a:fillRect/>
          </a:stretch>
        </p:blipFill>
        <p:spPr>
          <a:xfrm>
            <a:off x="8404711" y="1244338"/>
            <a:ext cx="2482455" cy="4886258"/>
          </a:xfrm>
          <a:prstGeom prst="rect">
            <a:avLst/>
          </a:prstGeom>
        </p:spPr>
      </p:pic>
    </p:spTree>
    <p:extLst>
      <p:ext uri="{BB962C8B-B14F-4D97-AF65-F5344CB8AC3E}">
        <p14:creationId xmlns:p14="http://schemas.microsoft.com/office/powerpoint/2010/main" val="53805740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控制层</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745927"/>
            <a:ext cx="323877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2800" b="1" spc="300" dirty="0" err="1">
                <a:solidFill>
                  <a:srgbClr val="A13F0B"/>
                </a:solidFill>
                <a:latin typeface="微软雅黑"/>
                <a:ea typeface="微软雅黑"/>
              </a:rPr>
              <a:t>ViewController</a:t>
            </a:r>
            <a:endPar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endParaRP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91327" y="2703302"/>
            <a:ext cx="4572000" cy="2206117"/>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所有功能模块都有</a:t>
            </a:r>
            <a:r>
              <a:rPr kumimoji="0" lang="en-US" altLang="zh-CN" sz="160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ViewController</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，用于接受业务逻辑层传过来的</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session</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信息进行地址重定向以及展示要在用户界面层上展示的响应信息或错误信息。子系统的</a:t>
            </a:r>
            <a:r>
              <a:rPr kumimoji="0" lang="en-US" altLang="zh-CN" sz="1600" b="0" i="0" u="none" strike="noStrike" kern="1200" cap="none" spc="300" normalizeH="0" baseline="0" noProof="0" dirty="0" err="1">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ViewController</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还会对</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接收</a:t>
            </a:r>
            <a:r>
              <a:rPr lang="en-US" altLang="zh-CN" sz="1600" spc="300" dirty="0">
                <a:solidFill>
                  <a:prstClr val="black">
                    <a:lumMod val="85000"/>
                    <a:lumOff val="15000"/>
                  </a:prstClr>
                </a:solidFill>
                <a:latin typeface="Century Gothic" panose="020B0502020202020204" pitchFamily="34" charset="0"/>
                <a:ea typeface="微软雅黑" panose="020B0503020204020204" pitchFamily="34" charset="-122"/>
              </a:rPr>
              <a:t>cookie</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，对其中的</a:t>
            </a:r>
            <a:r>
              <a:rPr lang="en-US" altLang="zh-CN" sz="1600" spc="300" dirty="0">
                <a:solidFill>
                  <a:prstClr val="black">
                    <a:lumMod val="85000"/>
                    <a:lumOff val="15000"/>
                  </a:prstClr>
                </a:solidFill>
                <a:latin typeface="Century Gothic" panose="020B0502020202020204" pitchFamily="34" charset="0"/>
                <a:ea typeface="微软雅黑" panose="020B0503020204020204" pitchFamily="34" charset="-122"/>
              </a:rPr>
              <a:t>token</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进行判断，以判断用户是否已经登录</a:t>
            </a:r>
            <a:endPar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4" y="1745927"/>
            <a:ext cx="4446252"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sz="2800" b="1" spc="300" dirty="0">
                <a:solidFill>
                  <a:prstClr val="white"/>
                </a:solidFill>
                <a:latin typeface="微软雅黑"/>
                <a:ea typeface="微软雅黑"/>
              </a:rPr>
              <a:t>以修改个人信息模块为例</a:t>
            </a:r>
            <a:endParaRPr kumimoji="0" lang="zh-CN" altLang="en-US" sz="2800" b="1" i="0" u="none" strike="noStrike" kern="1200" cap="none" spc="300" normalizeH="0" baseline="0" noProof="0" dirty="0">
              <a:ln>
                <a:noFill/>
              </a:ln>
              <a:solidFill>
                <a:prstClr val="white"/>
              </a:solidFill>
              <a:effectLst/>
              <a:uLnTx/>
              <a:uFillTx/>
              <a:latin typeface="微软雅黑"/>
              <a:ea typeface="微软雅黑"/>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4121F6A9-C60E-4481-B7BF-481826D02FFF}"/>
              </a:ext>
            </a:extLst>
          </p:cNvPr>
          <p:cNvPicPr>
            <a:picLocks noChangeAspect="1"/>
          </p:cNvPicPr>
          <p:nvPr/>
        </p:nvPicPr>
        <p:blipFill>
          <a:blip r:embed="rId3"/>
          <a:stretch>
            <a:fillRect/>
          </a:stretch>
        </p:blipFill>
        <p:spPr>
          <a:xfrm>
            <a:off x="1193643" y="2796853"/>
            <a:ext cx="4389903" cy="2424899"/>
          </a:xfrm>
          <a:prstGeom prst="rect">
            <a:avLst/>
          </a:prstGeom>
        </p:spPr>
      </p:pic>
    </p:spTree>
    <p:extLst>
      <p:ext uri="{BB962C8B-B14F-4D97-AF65-F5344CB8AC3E}">
        <p14:creationId xmlns:p14="http://schemas.microsoft.com/office/powerpoint/2010/main" val="169696761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业务逻辑层</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745927"/>
            <a:ext cx="3575608"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800" b="1" i="0" u="none" strike="noStrike" kern="1200" cap="none" spc="300" normalizeH="0" baseline="0" noProof="0" dirty="0" err="1">
                <a:ln>
                  <a:noFill/>
                </a:ln>
                <a:solidFill>
                  <a:srgbClr val="A13F0B"/>
                </a:solidFill>
                <a:effectLst/>
                <a:uLnTx/>
                <a:uFillTx/>
                <a:latin typeface="微软雅黑"/>
                <a:ea typeface="微软雅黑"/>
                <a:cs typeface="+mn-cs"/>
              </a:rPr>
              <a:t>LoginController</a:t>
            </a:r>
            <a:endPar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endParaRP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91327" y="2703302"/>
            <a:ext cx="4572000" cy="2846292"/>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所有功能模块的业务逻辑层都有</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对应的功能实现</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Controller</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，都有对应的</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do</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方法用于实现模块对应的功能。</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session</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保存</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用户与服务器的交互信息与响应结果交给控制层</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a:t>
            </a:r>
            <a:r>
              <a:rPr lang="en-US" altLang="zh-CN" sz="1600" spc="300" dirty="0">
                <a:solidFill>
                  <a:prstClr val="black">
                    <a:lumMod val="85000"/>
                    <a:lumOff val="15000"/>
                  </a:prstClr>
                </a:solidFill>
                <a:latin typeface="Century Gothic" panose="020B0502020202020204" pitchFamily="34" charset="0"/>
                <a:ea typeface="微软雅黑" panose="020B0503020204020204" pitchFamily="34" charset="-122"/>
              </a:rPr>
              <a:t>Cookie</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则是保存客户端的登录信息。</a:t>
            </a:r>
            <a:r>
              <a:rPr lang="en-US" altLang="zh-CN" sz="1600" spc="300" dirty="0" err="1">
                <a:solidFill>
                  <a:prstClr val="black">
                    <a:lumMod val="85000"/>
                    <a:lumOff val="15000"/>
                  </a:prstClr>
                </a:solidFill>
                <a:latin typeface="Century Gothic" panose="020B0502020202020204" pitchFamily="34" charset="0"/>
                <a:ea typeface="微软雅黑" panose="020B0503020204020204" pitchFamily="34" charset="-122"/>
              </a:rPr>
              <a:t>userMapper</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实现与数据库的接口</a:t>
            </a:r>
            <a:endParaRPr lang="en-US" altLang="zh-CN" sz="1600" spc="300" dirty="0">
              <a:solidFill>
                <a:prstClr val="black">
                  <a:lumMod val="85000"/>
                  <a:lumOff val="15000"/>
                </a:prstClr>
              </a:solidFill>
              <a:latin typeface="Century Gothic" panose="020B0502020202020204" pitchFamily="34" charset="0"/>
              <a:ea typeface="微软雅黑" panose="020B0503020204020204" pitchFamily="34" charset="-122"/>
            </a:endParaRPr>
          </a:p>
          <a:p>
            <a:pPr marL="0" marR="0" lvl="0" indent="0" algn="just" defTabSz="914400" rtl="0" eaLnBrk="1" fontAlgn="base" latinLnBrk="0" hangingPunct="0">
              <a:lnSpc>
                <a:spcPct val="130000"/>
              </a:lnSpc>
              <a:spcBef>
                <a:spcPct val="0"/>
              </a:spcBef>
              <a:spcAft>
                <a:spcPct val="0"/>
              </a:spcAft>
              <a:buClrTx/>
              <a:buSzTx/>
              <a:buFontTx/>
              <a:buNone/>
              <a:tabLst/>
              <a:defRPr/>
            </a:pPr>
            <a:endPar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在登录模块中，还有</a:t>
            </a:r>
            <a:r>
              <a:rPr lang="en-US" altLang="zh-CN" sz="1600" spc="300" dirty="0" err="1">
                <a:solidFill>
                  <a:prstClr val="black">
                    <a:lumMod val="85000"/>
                    <a:lumOff val="15000"/>
                  </a:prstClr>
                </a:solidFill>
                <a:latin typeface="Century Gothic" panose="020B0502020202020204" pitchFamily="34" charset="0"/>
                <a:ea typeface="微软雅黑" panose="020B0503020204020204" pitchFamily="34" charset="-122"/>
              </a:rPr>
              <a:t>LoginCacheUtil</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类用于保存用户登录信息的</a:t>
            </a:r>
            <a:r>
              <a:rPr lang="en-US" altLang="zh-CN" sz="1600" spc="300" dirty="0">
                <a:solidFill>
                  <a:prstClr val="black">
                    <a:lumMod val="85000"/>
                    <a:lumOff val="15000"/>
                  </a:prstClr>
                </a:solidFill>
                <a:latin typeface="Century Gothic" panose="020B0502020202020204" pitchFamily="34" charset="0"/>
                <a:ea typeface="微软雅黑" panose="020B0503020204020204" pitchFamily="34" charset="-122"/>
              </a:rPr>
              <a:t>token</a:t>
            </a:r>
            <a:endPar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4" y="1745927"/>
            <a:ext cx="4446252"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sz="2800" b="1" spc="300" dirty="0">
                <a:solidFill>
                  <a:prstClr val="white"/>
                </a:solidFill>
                <a:latin typeface="微软雅黑"/>
                <a:ea typeface="微软雅黑"/>
              </a:rPr>
              <a:t>以登录模块为例</a:t>
            </a:r>
            <a:endParaRPr kumimoji="0" lang="zh-CN" altLang="en-US" sz="2800" b="1" i="0" u="none" strike="noStrike" kern="1200" cap="none" spc="300" normalizeH="0" baseline="0" noProof="0" dirty="0">
              <a:ln>
                <a:noFill/>
              </a:ln>
              <a:solidFill>
                <a:prstClr val="white"/>
              </a:solidFill>
              <a:effectLst/>
              <a:uLnTx/>
              <a:uFillTx/>
              <a:latin typeface="微软雅黑"/>
              <a:ea typeface="微软雅黑"/>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8F1CA80E-5554-41BB-A429-F1056D850EEB}"/>
              </a:ext>
            </a:extLst>
          </p:cNvPr>
          <p:cNvPicPr>
            <a:picLocks noChangeAspect="1"/>
          </p:cNvPicPr>
          <p:nvPr/>
        </p:nvPicPr>
        <p:blipFill>
          <a:blip r:embed="rId3"/>
          <a:stretch>
            <a:fillRect/>
          </a:stretch>
        </p:blipFill>
        <p:spPr>
          <a:xfrm>
            <a:off x="2064432" y="2430677"/>
            <a:ext cx="2400300" cy="3291840"/>
          </a:xfrm>
          <a:prstGeom prst="rect">
            <a:avLst/>
          </a:prstGeom>
        </p:spPr>
      </p:pic>
    </p:spTree>
    <p:extLst>
      <p:ext uri="{BB962C8B-B14F-4D97-AF65-F5344CB8AC3E}">
        <p14:creationId xmlns:p14="http://schemas.microsoft.com/office/powerpoint/2010/main" val="160457075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数据持久层</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745927"/>
            <a:ext cx="3575608"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2800" b="1" spc="300" dirty="0" err="1">
                <a:solidFill>
                  <a:srgbClr val="A13F0B"/>
                </a:solidFill>
                <a:latin typeface="微软雅黑"/>
                <a:ea typeface="微软雅黑"/>
              </a:rPr>
              <a:t>UserInfo</a:t>
            </a:r>
            <a:endPar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endParaRP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91327" y="2703302"/>
            <a:ext cx="4572000" cy="608372"/>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保存用户实体类，方便后续各个功能模块的操作</a:t>
            </a: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4" y="1745927"/>
            <a:ext cx="4446252"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prstClr val="white"/>
                </a:solidFill>
                <a:effectLst/>
                <a:uLnTx/>
                <a:uFillTx/>
                <a:latin typeface="微软雅黑"/>
                <a:ea typeface="微软雅黑"/>
                <a:cs typeface="+mn-cs"/>
              </a:rPr>
              <a:t>用户个人信息表单</a:t>
            </a: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5FA860C6-892A-49D4-800E-DF9F94DED8CD}"/>
              </a:ext>
            </a:extLst>
          </p:cNvPr>
          <p:cNvPicPr>
            <a:picLocks noChangeAspect="1"/>
          </p:cNvPicPr>
          <p:nvPr/>
        </p:nvPicPr>
        <p:blipFill>
          <a:blip r:embed="rId3"/>
          <a:stretch>
            <a:fillRect/>
          </a:stretch>
        </p:blipFill>
        <p:spPr>
          <a:xfrm>
            <a:off x="1992395" y="2524183"/>
            <a:ext cx="3016384" cy="3198325"/>
          </a:xfrm>
          <a:prstGeom prst="rect">
            <a:avLst/>
          </a:prstGeom>
        </p:spPr>
      </p:pic>
    </p:spTree>
    <p:extLst>
      <p:ext uri="{BB962C8B-B14F-4D97-AF65-F5344CB8AC3E}">
        <p14:creationId xmlns:p14="http://schemas.microsoft.com/office/powerpoint/2010/main" val="427167070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What did I do</a:t>
            </a:r>
            <a:endParaRPr lang="zh-CN" altLang="en-US" dirty="0"/>
          </a:p>
        </p:txBody>
      </p:sp>
      <p:sp>
        <p:nvSpPr>
          <p:cNvPr id="100" name="ïşlïďè">
            <a:extLst>
              <a:ext uri="{FF2B5EF4-FFF2-40B4-BE49-F238E27FC236}">
                <a16:creationId xmlns:a16="http://schemas.microsoft.com/office/drawing/2014/main" id="{D4CE82DB-01B4-4E65-90A3-A0FC3BBFA3BC}"/>
              </a:ext>
            </a:extLst>
          </p:cNvPr>
          <p:cNvSpPr/>
          <p:nvPr/>
        </p:nvSpPr>
        <p:spPr>
          <a:xfrm>
            <a:off x="1639910" y="1672492"/>
            <a:ext cx="3819677" cy="1781907"/>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1" name="ïṡlîḍé">
            <a:extLst>
              <a:ext uri="{FF2B5EF4-FFF2-40B4-BE49-F238E27FC236}">
                <a16:creationId xmlns:a16="http://schemas.microsoft.com/office/drawing/2014/main" id="{36990427-365D-4D13-99A0-7869922DDB86}"/>
              </a:ext>
            </a:extLst>
          </p:cNvPr>
          <p:cNvSpPr/>
          <p:nvPr/>
        </p:nvSpPr>
        <p:spPr>
          <a:xfrm>
            <a:off x="1639910" y="4115953"/>
            <a:ext cx="3819677" cy="1781907"/>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2" name="ïŝlíḍè">
            <a:extLst>
              <a:ext uri="{FF2B5EF4-FFF2-40B4-BE49-F238E27FC236}">
                <a16:creationId xmlns:a16="http://schemas.microsoft.com/office/drawing/2014/main" id="{F0C3D358-B4C6-450C-AEEA-F88C5CDA257E}"/>
              </a:ext>
            </a:extLst>
          </p:cNvPr>
          <p:cNvSpPr/>
          <p:nvPr/>
        </p:nvSpPr>
        <p:spPr>
          <a:xfrm rot="2700000">
            <a:off x="3171895" y="3738100"/>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3" name="iṣļiḋe">
            <a:extLst>
              <a:ext uri="{FF2B5EF4-FFF2-40B4-BE49-F238E27FC236}">
                <a16:creationId xmlns:a16="http://schemas.microsoft.com/office/drawing/2014/main" id="{3E1CF65F-CC51-46C0-B649-DD84D077C1F3}"/>
              </a:ext>
            </a:extLst>
          </p:cNvPr>
          <p:cNvSpPr/>
          <p:nvPr/>
        </p:nvSpPr>
        <p:spPr>
          <a:xfrm>
            <a:off x="6732413" y="4115953"/>
            <a:ext cx="3819677" cy="1781907"/>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4" name="iṥḷíďe">
            <a:extLst>
              <a:ext uri="{FF2B5EF4-FFF2-40B4-BE49-F238E27FC236}">
                <a16:creationId xmlns:a16="http://schemas.microsoft.com/office/drawing/2014/main" id="{E4D5C80A-4E39-4D14-81E6-96A37BCF2B90}"/>
              </a:ext>
            </a:extLst>
          </p:cNvPr>
          <p:cNvSpPr/>
          <p:nvPr/>
        </p:nvSpPr>
        <p:spPr>
          <a:xfrm rot="2700000">
            <a:off x="8264399" y="3738100"/>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5" name="iS1íḍé">
            <a:extLst>
              <a:ext uri="{FF2B5EF4-FFF2-40B4-BE49-F238E27FC236}">
                <a16:creationId xmlns:a16="http://schemas.microsoft.com/office/drawing/2014/main" id="{CA5C60B9-CEDB-4A25-99E9-5F1AD7C66CB5}"/>
              </a:ext>
            </a:extLst>
          </p:cNvPr>
          <p:cNvSpPr/>
          <p:nvPr/>
        </p:nvSpPr>
        <p:spPr>
          <a:xfrm>
            <a:off x="6732413" y="1672492"/>
            <a:ext cx="3819677" cy="1781907"/>
          </a:xfrm>
          <a:prstGeom prst="rect">
            <a:avLst/>
          </a:prstGeom>
          <a:solidFill>
            <a:schemeClr val="accent4"/>
          </a:solidFill>
          <a:ln w="254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06" name="ïṡ1íḓê">
            <a:extLst>
              <a:ext uri="{FF2B5EF4-FFF2-40B4-BE49-F238E27FC236}">
                <a16:creationId xmlns:a16="http://schemas.microsoft.com/office/drawing/2014/main" id="{2F75C4CE-063F-4C2B-B081-47404C27AD99}"/>
              </a:ext>
            </a:extLst>
          </p:cNvPr>
          <p:cNvSpPr/>
          <p:nvPr/>
        </p:nvSpPr>
        <p:spPr>
          <a:xfrm rot="2700000">
            <a:off x="8264399" y="1294641"/>
            <a:ext cx="755703" cy="755703"/>
          </a:xfrm>
          <a:prstGeom prst="roundRect">
            <a:avLst/>
          </a:prstGeom>
          <a:solidFill>
            <a:srgbClr val="FFFFFF"/>
          </a:solidFill>
          <a:ln w="25400" cap="flat" cmpd="sng" algn="ctr">
            <a:solidFill>
              <a:schemeClr val="accent4"/>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cxnSp>
        <p:nvCxnSpPr>
          <p:cNvPr id="107" name="直接连接符 106">
            <a:extLst>
              <a:ext uri="{FF2B5EF4-FFF2-40B4-BE49-F238E27FC236}">
                <a16:creationId xmlns:a16="http://schemas.microsoft.com/office/drawing/2014/main" id="{7D6DDD37-F722-4F8A-A414-72BD4868DF08}"/>
              </a:ext>
            </a:extLst>
          </p:cNvPr>
          <p:cNvCxnSpPr/>
          <p:nvPr/>
        </p:nvCxnSpPr>
        <p:spPr>
          <a:xfrm>
            <a:off x="6096000" y="2119848"/>
            <a:ext cx="0" cy="3198532"/>
          </a:xfrm>
          <a:prstGeom prst="line">
            <a:avLst/>
          </a:prstGeom>
          <a:noFill/>
          <a:ln w="9525" cap="flat" cmpd="sng" algn="ctr">
            <a:solidFill>
              <a:srgbClr val="F0F0F0">
                <a:lumMod val="75000"/>
              </a:srgbClr>
            </a:solidFill>
            <a:prstDash val="sysDot"/>
            <a:miter lim="800000"/>
            <a:headEnd type="arrow"/>
            <a:tailEnd type="arrow"/>
          </a:ln>
          <a:effectLst/>
        </p:spPr>
      </p:cxnSp>
      <p:cxnSp>
        <p:nvCxnSpPr>
          <p:cNvPr id="108" name="直接连接符 107">
            <a:extLst>
              <a:ext uri="{FF2B5EF4-FFF2-40B4-BE49-F238E27FC236}">
                <a16:creationId xmlns:a16="http://schemas.microsoft.com/office/drawing/2014/main" id="{ECD184A7-CE4C-4819-92A2-EC946E44A7A0}"/>
              </a:ext>
            </a:extLst>
          </p:cNvPr>
          <p:cNvCxnSpPr/>
          <p:nvPr/>
        </p:nvCxnSpPr>
        <p:spPr>
          <a:xfrm>
            <a:off x="4738467" y="3798949"/>
            <a:ext cx="2715065" cy="0"/>
          </a:xfrm>
          <a:prstGeom prst="line">
            <a:avLst/>
          </a:prstGeom>
          <a:noFill/>
          <a:ln w="9525" cap="flat" cmpd="sng" algn="ctr">
            <a:solidFill>
              <a:srgbClr val="F0F0F0">
                <a:lumMod val="75000"/>
              </a:srgbClr>
            </a:solidFill>
            <a:prstDash val="sysDot"/>
            <a:miter lim="800000"/>
            <a:headEnd type="arrow"/>
            <a:tailEnd type="arrow"/>
          </a:ln>
          <a:effectLst/>
        </p:spPr>
      </p:cxnSp>
      <p:sp>
        <p:nvSpPr>
          <p:cNvPr id="109" name="iS1ídê">
            <a:extLst>
              <a:ext uri="{FF2B5EF4-FFF2-40B4-BE49-F238E27FC236}">
                <a16:creationId xmlns:a16="http://schemas.microsoft.com/office/drawing/2014/main" id="{3AE8634D-736E-42F8-AEF0-E0860B55A3AE}"/>
              </a:ext>
            </a:extLst>
          </p:cNvPr>
          <p:cNvSpPr/>
          <p:nvPr/>
        </p:nvSpPr>
        <p:spPr>
          <a:xfrm rot="2700000">
            <a:off x="3171896" y="1294641"/>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110" name="文本框 109">
            <a:extLst>
              <a:ext uri="{FF2B5EF4-FFF2-40B4-BE49-F238E27FC236}">
                <a16:creationId xmlns:a16="http://schemas.microsoft.com/office/drawing/2014/main" id="{18C859D8-C21F-4559-8C19-F04B7C27F8F4}"/>
              </a:ext>
            </a:extLst>
          </p:cNvPr>
          <p:cNvSpPr txBox="1"/>
          <p:nvPr/>
        </p:nvSpPr>
        <p:spPr>
          <a:xfrm>
            <a:off x="1756374" y="2202589"/>
            <a:ext cx="3586748" cy="1169166"/>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006C39"/>
                </a:solidFill>
                <a:effectLst/>
                <a:uLnTx/>
                <a:uFillTx/>
                <a:latin typeface="微软雅黑"/>
                <a:ea typeface="微软雅黑"/>
                <a:cs typeface="+mn-cs"/>
              </a:rPr>
              <a:t>个人分工</a:t>
            </a:r>
            <a:endParaRPr kumimoji="0" lang="en-US" altLang="zh-CN" sz="2800" b="1" i="0" u="none" strike="noStrike" kern="1200" cap="none" spc="300" normalizeH="0" baseline="0" noProof="0" dirty="0">
              <a:ln>
                <a:noFill/>
              </a:ln>
              <a:solidFill>
                <a:srgbClr val="006C39"/>
              </a:solidFill>
              <a:effectLst/>
              <a:uLnTx/>
              <a:uFillTx/>
              <a:latin typeface="微软雅黑"/>
              <a:ea typeface="微软雅黑"/>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prstClr val="black"/>
                </a:solidFill>
                <a:effectLst/>
                <a:uLnTx/>
                <a:uFillTx/>
                <a:latin typeface="微软雅黑"/>
                <a:ea typeface="微软雅黑"/>
                <a:cs typeface="+mn-cs"/>
              </a:rPr>
              <a:t>经小组讨论，我负责完成用户登录系统和修改个人信息的模块</a:t>
            </a:r>
          </a:p>
        </p:txBody>
      </p:sp>
      <p:sp>
        <p:nvSpPr>
          <p:cNvPr id="111" name="文本框 110">
            <a:extLst>
              <a:ext uri="{FF2B5EF4-FFF2-40B4-BE49-F238E27FC236}">
                <a16:creationId xmlns:a16="http://schemas.microsoft.com/office/drawing/2014/main" id="{326CEF82-64ED-41E5-9424-F62A55C472BD}"/>
              </a:ext>
            </a:extLst>
          </p:cNvPr>
          <p:cNvSpPr txBox="1"/>
          <p:nvPr/>
        </p:nvSpPr>
        <p:spPr>
          <a:xfrm>
            <a:off x="6848875" y="2202589"/>
            <a:ext cx="3586748" cy="1169166"/>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800" b="1" spc="300" dirty="0">
                <a:solidFill>
                  <a:srgbClr val="FFFFFF"/>
                </a:solidFill>
                <a:latin typeface="微软雅黑"/>
                <a:ea typeface="微软雅黑"/>
              </a:rPr>
              <a:t>需求分析</a:t>
            </a:r>
            <a:endParaRPr kumimoji="0" lang="en-US" altLang="zh-CN" sz="2800" b="1" i="0" u="none" strike="noStrike" kern="1200" cap="none" spc="30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600" spc="300" dirty="0">
                <a:solidFill>
                  <a:srgbClr val="FFFFFF"/>
                </a:solidFill>
                <a:latin typeface="微软雅黑"/>
                <a:ea typeface="微软雅黑"/>
              </a:rPr>
              <a:t>完成了登录系统和个人信息修改系统的需求分析</a:t>
            </a:r>
            <a:endParaRPr kumimoji="0" lang="zh-CN" altLang="en-US" sz="1600" b="0" i="0" u="none" strike="noStrike" kern="1200" cap="none" spc="300" normalizeH="0" baseline="0" noProof="0" dirty="0">
              <a:ln>
                <a:noFill/>
              </a:ln>
              <a:solidFill>
                <a:srgbClr val="FFFFFF"/>
              </a:solidFill>
              <a:effectLst/>
              <a:uLnTx/>
              <a:uFillTx/>
              <a:latin typeface="微软雅黑"/>
              <a:ea typeface="微软雅黑"/>
              <a:cs typeface="+mn-cs"/>
            </a:endParaRPr>
          </a:p>
        </p:txBody>
      </p:sp>
      <p:sp>
        <p:nvSpPr>
          <p:cNvPr id="112" name="文本框 111">
            <a:extLst>
              <a:ext uri="{FF2B5EF4-FFF2-40B4-BE49-F238E27FC236}">
                <a16:creationId xmlns:a16="http://schemas.microsoft.com/office/drawing/2014/main" id="{A0CEFE97-DE39-4639-89EE-73AA6B16F251}"/>
              </a:ext>
            </a:extLst>
          </p:cNvPr>
          <p:cNvSpPr txBox="1"/>
          <p:nvPr/>
        </p:nvSpPr>
        <p:spPr>
          <a:xfrm>
            <a:off x="1756374" y="4644098"/>
            <a:ext cx="3586748" cy="1169166"/>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800" b="1" spc="300" dirty="0">
                <a:solidFill>
                  <a:srgbClr val="006C39"/>
                </a:solidFill>
                <a:latin typeface="微软雅黑"/>
                <a:ea typeface="微软雅黑"/>
              </a:rPr>
              <a:t>概要设计</a:t>
            </a:r>
            <a:endParaRPr kumimoji="0" lang="en-US" altLang="zh-CN" sz="2800" b="1" i="0" u="none" strike="noStrike" kern="1200" cap="none" spc="300" normalizeH="0" baseline="0" noProof="0" dirty="0">
              <a:ln>
                <a:noFill/>
              </a:ln>
              <a:solidFill>
                <a:srgbClr val="006C39"/>
              </a:solidFill>
              <a:effectLst/>
              <a:uLnTx/>
              <a:uFillTx/>
              <a:latin typeface="微软雅黑"/>
              <a:ea typeface="微软雅黑"/>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prstClr val="black"/>
                </a:solidFill>
                <a:effectLst/>
                <a:uLnTx/>
                <a:uFillTx/>
                <a:latin typeface="微软雅黑"/>
                <a:ea typeface="微软雅黑"/>
                <a:cs typeface="+mn-cs"/>
              </a:rPr>
              <a:t>以简单的组织结构图、类图、时序图和接口图完成了概要设计</a:t>
            </a:r>
          </a:p>
        </p:txBody>
      </p:sp>
      <p:sp>
        <p:nvSpPr>
          <p:cNvPr id="113" name="文本框 112">
            <a:extLst>
              <a:ext uri="{FF2B5EF4-FFF2-40B4-BE49-F238E27FC236}">
                <a16:creationId xmlns:a16="http://schemas.microsoft.com/office/drawing/2014/main" id="{BE9F797B-6093-4DC2-9F9E-8984DA4BCDE3}"/>
              </a:ext>
            </a:extLst>
          </p:cNvPr>
          <p:cNvSpPr txBox="1"/>
          <p:nvPr/>
        </p:nvSpPr>
        <p:spPr>
          <a:xfrm>
            <a:off x="6848875" y="4644098"/>
            <a:ext cx="3586748" cy="1169166"/>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800" b="1" spc="300" dirty="0">
                <a:solidFill>
                  <a:srgbClr val="006C39"/>
                </a:solidFill>
                <a:latin typeface="微软雅黑"/>
                <a:ea typeface="微软雅黑"/>
              </a:rPr>
              <a:t>详细设计</a:t>
            </a:r>
            <a:endParaRPr kumimoji="0" lang="en-US" altLang="zh-CN" sz="2800" b="1" i="0" u="none" strike="noStrike" kern="1200" cap="none" spc="300" normalizeH="0" baseline="0" noProof="0" dirty="0">
              <a:ln>
                <a:noFill/>
              </a:ln>
              <a:solidFill>
                <a:srgbClr val="006C39"/>
              </a:solidFill>
              <a:effectLst/>
              <a:uLnTx/>
              <a:uFillTx/>
              <a:latin typeface="微软雅黑"/>
              <a:ea typeface="微软雅黑"/>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prstClr val="black"/>
                </a:solidFill>
                <a:effectLst/>
                <a:uLnTx/>
                <a:uFillTx/>
                <a:latin typeface="微软雅黑"/>
                <a:ea typeface="微软雅黑"/>
                <a:cs typeface="+mn-cs"/>
              </a:rPr>
              <a:t>详细设计对每个功能模块进行了更为深入的设计</a:t>
            </a:r>
          </a:p>
        </p:txBody>
      </p:sp>
      <p:grpSp>
        <p:nvGrpSpPr>
          <p:cNvPr id="114" name="组合 113">
            <a:extLst>
              <a:ext uri="{FF2B5EF4-FFF2-40B4-BE49-F238E27FC236}">
                <a16:creationId xmlns:a16="http://schemas.microsoft.com/office/drawing/2014/main" id="{E6880DC6-BF63-4D9A-8564-77CFFAF1E2A7}"/>
              </a:ext>
            </a:extLst>
          </p:cNvPr>
          <p:cNvGrpSpPr/>
          <p:nvPr/>
        </p:nvGrpSpPr>
        <p:grpSpPr>
          <a:xfrm>
            <a:off x="3351746" y="3917321"/>
            <a:ext cx="396000" cy="396000"/>
            <a:chOff x="9217025" y="2227263"/>
            <a:chExt cx="481013" cy="479425"/>
          </a:xfrm>
          <a:solidFill>
            <a:srgbClr val="FFFFFF"/>
          </a:solidFill>
        </p:grpSpPr>
        <p:sp>
          <p:nvSpPr>
            <p:cNvPr id="115" name="Freeform 105">
              <a:extLst>
                <a:ext uri="{FF2B5EF4-FFF2-40B4-BE49-F238E27FC236}">
                  <a16:creationId xmlns:a16="http://schemas.microsoft.com/office/drawing/2014/main" id="{A82FDE47-D2EE-454B-ADC8-0C3628ACA953}"/>
                </a:ext>
              </a:extLst>
            </p:cNvPr>
            <p:cNvSpPr>
              <a:spLocks/>
            </p:cNvSpPr>
            <p:nvPr/>
          </p:nvSpPr>
          <p:spPr bwMode="auto">
            <a:xfrm>
              <a:off x="9217025" y="2227263"/>
              <a:ext cx="481013" cy="479425"/>
            </a:xfrm>
            <a:custGeom>
              <a:avLst/>
              <a:gdLst>
                <a:gd name="T0" fmla="*/ 126 w 128"/>
                <a:gd name="T1" fmla="*/ 123 h 128"/>
                <a:gd name="T2" fmla="*/ 5 w 128"/>
                <a:gd name="T3" fmla="*/ 123 h 128"/>
                <a:gd name="T4" fmla="*/ 5 w 128"/>
                <a:gd name="T5" fmla="*/ 2 h 128"/>
                <a:gd name="T6" fmla="*/ 2 w 128"/>
                <a:gd name="T7" fmla="*/ 0 h 128"/>
                <a:gd name="T8" fmla="*/ 0 w 128"/>
                <a:gd name="T9" fmla="*/ 2 h 128"/>
                <a:gd name="T10" fmla="*/ 0 w 128"/>
                <a:gd name="T11" fmla="*/ 126 h 128"/>
                <a:gd name="T12" fmla="*/ 2 w 128"/>
                <a:gd name="T13" fmla="*/ 128 h 128"/>
                <a:gd name="T14" fmla="*/ 126 w 128"/>
                <a:gd name="T15" fmla="*/ 128 h 128"/>
                <a:gd name="T16" fmla="*/ 128 w 128"/>
                <a:gd name="T17" fmla="*/ 126 h 128"/>
                <a:gd name="T18" fmla="*/ 126 w 128"/>
                <a:gd name="T1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26" y="123"/>
                  </a:moveTo>
                  <a:cubicBezTo>
                    <a:pt x="5" y="123"/>
                    <a:pt x="5" y="123"/>
                    <a:pt x="5" y="123"/>
                  </a:cubicBezTo>
                  <a:cubicBezTo>
                    <a:pt x="5" y="2"/>
                    <a:pt x="5" y="2"/>
                    <a:pt x="5" y="2"/>
                  </a:cubicBezTo>
                  <a:cubicBezTo>
                    <a:pt x="5" y="1"/>
                    <a:pt x="4" y="0"/>
                    <a:pt x="2" y="0"/>
                  </a:cubicBezTo>
                  <a:cubicBezTo>
                    <a:pt x="1" y="0"/>
                    <a:pt x="0" y="1"/>
                    <a:pt x="0" y="2"/>
                  </a:cubicBezTo>
                  <a:cubicBezTo>
                    <a:pt x="0" y="126"/>
                    <a:pt x="0" y="126"/>
                    <a:pt x="0" y="126"/>
                  </a:cubicBezTo>
                  <a:cubicBezTo>
                    <a:pt x="0" y="127"/>
                    <a:pt x="1" y="128"/>
                    <a:pt x="2" y="128"/>
                  </a:cubicBezTo>
                  <a:cubicBezTo>
                    <a:pt x="126" y="128"/>
                    <a:pt x="126" y="128"/>
                    <a:pt x="126" y="128"/>
                  </a:cubicBezTo>
                  <a:cubicBezTo>
                    <a:pt x="127" y="128"/>
                    <a:pt x="128" y="127"/>
                    <a:pt x="128" y="126"/>
                  </a:cubicBezTo>
                  <a:cubicBezTo>
                    <a:pt x="128" y="124"/>
                    <a:pt x="127" y="123"/>
                    <a:pt x="126" y="1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6" name="Freeform 106">
              <a:extLst>
                <a:ext uri="{FF2B5EF4-FFF2-40B4-BE49-F238E27FC236}">
                  <a16:creationId xmlns:a16="http://schemas.microsoft.com/office/drawing/2014/main" id="{ADE9B78B-7613-4487-8C4A-0EF3C1ED2325}"/>
                </a:ext>
              </a:extLst>
            </p:cNvPr>
            <p:cNvSpPr>
              <a:spLocks/>
            </p:cNvSpPr>
            <p:nvPr/>
          </p:nvSpPr>
          <p:spPr bwMode="auto">
            <a:xfrm>
              <a:off x="9274175" y="2316163"/>
              <a:ext cx="423863" cy="274638"/>
            </a:xfrm>
            <a:custGeom>
              <a:avLst/>
              <a:gdLst>
                <a:gd name="T0" fmla="*/ 2 w 113"/>
                <a:gd name="T1" fmla="*/ 49 h 73"/>
                <a:gd name="T2" fmla="*/ 16 w 113"/>
                <a:gd name="T3" fmla="*/ 49 h 73"/>
                <a:gd name="T4" fmla="*/ 35 w 113"/>
                <a:gd name="T5" fmla="*/ 72 h 73"/>
                <a:gd name="T6" fmla="*/ 39 w 113"/>
                <a:gd name="T7" fmla="*/ 72 h 73"/>
                <a:gd name="T8" fmla="*/ 93 w 113"/>
                <a:gd name="T9" fmla="*/ 6 h 73"/>
                <a:gd name="T10" fmla="*/ 109 w 113"/>
                <a:gd name="T11" fmla="*/ 25 h 73"/>
                <a:gd name="T12" fmla="*/ 111 w 113"/>
                <a:gd name="T13" fmla="*/ 26 h 73"/>
                <a:gd name="T14" fmla="*/ 113 w 113"/>
                <a:gd name="T15" fmla="*/ 23 h 73"/>
                <a:gd name="T16" fmla="*/ 112 w 113"/>
                <a:gd name="T17" fmla="*/ 22 h 73"/>
                <a:gd name="T18" fmla="*/ 95 w 113"/>
                <a:gd name="T19" fmla="*/ 1 h 73"/>
                <a:gd name="T20" fmla="*/ 91 w 113"/>
                <a:gd name="T21" fmla="*/ 1 h 73"/>
                <a:gd name="T22" fmla="*/ 37 w 113"/>
                <a:gd name="T23" fmla="*/ 67 h 73"/>
                <a:gd name="T24" fmla="*/ 19 w 113"/>
                <a:gd name="T25" fmla="*/ 45 h 73"/>
                <a:gd name="T26" fmla="*/ 17 w 113"/>
                <a:gd name="T27" fmla="*/ 44 h 73"/>
                <a:gd name="T28" fmla="*/ 2 w 113"/>
                <a:gd name="T29" fmla="*/ 44 h 73"/>
                <a:gd name="T30" fmla="*/ 0 w 113"/>
                <a:gd name="T31" fmla="*/ 46 h 73"/>
                <a:gd name="T32" fmla="*/ 2 w 113"/>
                <a:gd name="T3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73">
                  <a:moveTo>
                    <a:pt x="2" y="49"/>
                  </a:moveTo>
                  <a:cubicBezTo>
                    <a:pt x="16" y="49"/>
                    <a:pt x="16" y="49"/>
                    <a:pt x="16" y="49"/>
                  </a:cubicBezTo>
                  <a:cubicBezTo>
                    <a:pt x="35" y="72"/>
                    <a:pt x="35" y="72"/>
                    <a:pt x="35" y="72"/>
                  </a:cubicBezTo>
                  <a:cubicBezTo>
                    <a:pt x="36" y="73"/>
                    <a:pt x="38" y="73"/>
                    <a:pt x="39" y="72"/>
                  </a:cubicBezTo>
                  <a:cubicBezTo>
                    <a:pt x="93" y="6"/>
                    <a:pt x="93" y="6"/>
                    <a:pt x="93" y="6"/>
                  </a:cubicBezTo>
                  <a:cubicBezTo>
                    <a:pt x="109" y="25"/>
                    <a:pt x="109" y="25"/>
                    <a:pt x="109" y="25"/>
                  </a:cubicBezTo>
                  <a:cubicBezTo>
                    <a:pt x="109" y="25"/>
                    <a:pt x="110" y="26"/>
                    <a:pt x="111" y="26"/>
                  </a:cubicBezTo>
                  <a:cubicBezTo>
                    <a:pt x="112" y="26"/>
                    <a:pt x="113" y="25"/>
                    <a:pt x="113" y="23"/>
                  </a:cubicBezTo>
                  <a:cubicBezTo>
                    <a:pt x="113" y="23"/>
                    <a:pt x="112" y="22"/>
                    <a:pt x="112" y="22"/>
                  </a:cubicBezTo>
                  <a:cubicBezTo>
                    <a:pt x="95" y="1"/>
                    <a:pt x="95" y="1"/>
                    <a:pt x="95" y="1"/>
                  </a:cubicBezTo>
                  <a:cubicBezTo>
                    <a:pt x="94" y="0"/>
                    <a:pt x="92" y="0"/>
                    <a:pt x="91" y="1"/>
                  </a:cubicBezTo>
                  <a:cubicBezTo>
                    <a:pt x="37" y="67"/>
                    <a:pt x="37" y="67"/>
                    <a:pt x="37" y="67"/>
                  </a:cubicBezTo>
                  <a:cubicBezTo>
                    <a:pt x="19" y="45"/>
                    <a:pt x="19" y="45"/>
                    <a:pt x="19" y="45"/>
                  </a:cubicBezTo>
                  <a:cubicBezTo>
                    <a:pt x="19" y="44"/>
                    <a:pt x="18" y="44"/>
                    <a:pt x="17" y="44"/>
                  </a:cubicBezTo>
                  <a:cubicBezTo>
                    <a:pt x="2" y="44"/>
                    <a:pt x="2" y="44"/>
                    <a:pt x="2" y="44"/>
                  </a:cubicBezTo>
                  <a:cubicBezTo>
                    <a:pt x="1" y="44"/>
                    <a:pt x="0" y="45"/>
                    <a:pt x="0" y="46"/>
                  </a:cubicBezTo>
                  <a:cubicBezTo>
                    <a:pt x="0" y="48"/>
                    <a:pt x="1" y="49"/>
                    <a:pt x="2"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grpSp>
        <p:nvGrpSpPr>
          <p:cNvPr id="117" name="组合 116">
            <a:extLst>
              <a:ext uri="{FF2B5EF4-FFF2-40B4-BE49-F238E27FC236}">
                <a16:creationId xmlns:a16="http://schemas.microsoft.com/office/drawing/2014/main" id="{31D94DE7-50C7-437D-8476-2E65A453508A}"/>
              </a:ext>
            </a:extLst>
          </p:cNvPr>
          <p:cNvGrpSpPr/>
          <p:nvPr/>
        </p:nvGrpSpPr>
        <p:grpSpPr>
          <a:xfrm>
            <a:off x="8444249" y="1474492"/>
            <a:ext cx="396000" cy="396000"/>
            <a:chOff x="2489201" y="5118109"/>
            <a:chExt cx="481013" cy="479426"/>
          </a:xfrm>
          <a:solidFill>
            <a:srgbClr val="8E0309"/>
          </a:solidFill>
        </p:grpSpPr>
        <p:sp>
          <p:nvSpPr>
            <p:cNvPr id="118" name="Freeform 38">
              <a:extLst>
                <a:ext uri="{FF2B5EF4-FFF2-40B4-BE49-F238E27FC236}">
                  <a16:creationId xmlns:a16="http://schemas.microsoft.com/office/drawing/2014/main" id="{103C00C3-3D67-4520-A355-9CE3F13BCB43}"/>
                </a:ext>
              </a:extLst>
            </p:cNvPr>
            <p:cNvSpPr>
              <a:spLocks noEditPoints="1"/>
            </p:cNvSpPr>
            <p:nvPr/>
          </p:nvSpPr>
          <p:spPr bwMode="auto">
            <a:xfrm>
              <a:off x="2489201" y="5118109"/>
              <a:ext cx="481013" cy="479426"/>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4 h 128"/>
                <a:gd name="T24" fmla="*/ 123 w 128"/>
                <a:gd name="T25" fmla="*/ 4 h 128"/>
                <a:gd name="T26" fmla="*/ 123 w 12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2" y="0"/>
                  </a:moveTo>
                  <a:cubicBezTo>
                    <a:pt x="6" y="0"/>
                    <a:pt x="6" y="0"/>
                    <a:pt x="6" y="0"/>
                  </a:cubicBezTo>
                  <a:cubicBezTo>
                    <a:pt x="3" y="0"/>
                    <a:pt x="0" y="2"/>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2"/>
                    <a:pt x="125" y="0"/>
                    <a:pt x="122" y="0"/>
                  </a:cubicBezTo>
                  <a:close/>
                  <a:moveTo>
                    <a:pt x="123" y="123"/>
                  </a:moveTo>
                  <a:cubicBezTo>
                    <a:pt x="5" y="123"/>
                    <a:pt x="5" y="123"/>
                    <a:pt x="5" y="123"/>
                  </a:cubicBezTo>
                  <a:cubicBezTo>
                    <a:pt x="5" y="4"/>
                    <a:pt x="5" y="4"/>
                    <a:pt x="5" y="4"/>
                  </a:cubicBezTo>
                  <a:cubicBezTo>
                    <a:pt x="123" y="4"/>
                    <a:pt x="123" y="4"/>
                    <a:pt x="123" y="4"/>
                  </a:cubicBezTo>
                  <a:lnTo>
                    <a:pt x="123" y="123"/>
                  </a:ln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9" name="Freeform 39">
              <a:extLst>
                <a:ext uri="{FF2B5EF4-FFF2-40B4-BE49-F238E27FC236}">
                  <a16:creationId xmlns:a16="http://schemas.microsoft.com/office/drawing/2014/main" id="{09C37E6A-D5CB-49F0-91C1-A3A747537197}"/>
                </a:ext>
              </a:extLst>
            </p:cNvPr>
            <p:cNvSpPr>
              <a:spLocks noEditPoints="1"/>
            </p:cNvSpPr>
            <p:nvPr/>
          </p:nvSpPr>
          <p:spPr bwMode="auto">
            <a:xfrm>
              <a:off x="2568576" y="5181609"/>
              <a:ext cx="322263" cy="101600"/>
            </a:xfrm>
            <a:custGeom>
              <a:avLst/>
              <a:gdLst>
                <a:gd name="T0" fmla="*/ 2 w 86"/>
                <a:gd name="T1" fmla="*/ 16 h 27"/>
                <a:gd name="T2" fmla="*/ 8 w 86"/>
                <a:gd name="T3" fmla="*/ 16 h 27"/>
                <a:gd name="T4" fmla="*/ 8 w 86"/>
                <a:gd name="T5" fmla="*/ 17 h 27"/>
                <a:gd name="T6" fmla="*/ 21 w 86"/>
                <a:gd name="T7" fmla="*/ 27 h 27"/>
                <a:gd name="T8" fmla="*/ 34 w 86"/>
                <a:gd name="T9" fmla="*/ 17 h 27"/>
                <a:gd name="T10" fmla="*/ 34 w 86"/>
                <a:gd name="T11" fmla="*/ 16 h 27"/>
                <a:gd name="T12" fmla="*/ 84 w 86"/>
                <a:gd name="T13" fmla="*/ 16 h 27"/>
                <a:gd name="T14" fmla="*/ 86 w 86"/>
                <a:gd name="T15" fmla="*/ 13 h 27"/>
                <a:gd name="T16" fmla="*/ 84 w 86"/>
                <a:gd name="T17" fmla="*/ 11 h 27"/>
                <a:gd name="T18" fmla="*/ 34 w 86"/>
                <a:gd name="T19" fmla="*/ 11 h 27"/>
                <a:gd name="T20" fmla="*/ 34 w 86"/>
                <a:gd name="T21" fmla="*/ 10 h 27"/>
                <a:gd name="T22" fmla="*/ 21 w 86"/>
                <a:gd name="T23" fmla="*/ 0 h 27"/>
                <a:gd name="T24" fmla="*/ 8 w 86"/>
                <a:gd name="T25" fmla="*/ 10 h 27"/>
                <a:gd name="T26" fmla="*/ 8 w 86"/>
                <a:gd name="T27" fmla="*/ 11 h 27"/>
                <a:gd name="T28" fmla="*/ 2 w 86"/>
                <a:gd name="T29" fmla="*/ 11 h 27"/>
                <a:gd name="T30" fmla="*/ 0 w 86"/>
                <a:gd name="T31" fmla="*/ 13 h 27"/>
                <a:gd name="T32" fmla="*/ 2 w 86"/>
                <a:gd name="T33" fmla="*/ 16 h 27"/>
                <a:gd name="T34" fmla="*/ 21 w 86"/>
                <a:gd name="T35" fmla="*/ 4 h 27"/>
                <a:gd name="T36" fmla="*/ 30 w 86"/>
                <a:gd name="T37" fmla="*/ 13 h 27"/>
                <a:gd name="T38" fmla="*/ 21 w 86"/>
                <a:gd name="T39" fmla="*/ 22 h 27"/>
                <a:gd name="T40" fmla="*/ 12 w 86"/>
                <a:gd name="T41" fmla="*/ 13 h 27"/>
                <a:gd name="T42" fmla="*/ 21 w 86"/>
                <a:gd name="T4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8" y="16"/>
                    <a:pt x="8" y="16"/>
                    <a:pt x="8" y="16"/>
                  </a:cubicBezTo>
                  <a:cubicBezTo>
                    <a:pt x="8" y="17"/>
                    <a:pt x="8" y="17"/>
                    <a:pt x="8" y="17"/>
                  </a:cubicBezTo>
                  <a:cubicBezTo>
                    <a:pt x="9" y="22"/>
                    <a:pt x="15" y="27"/>
                    <a:pt x="21" y="27"/>
                  </a:cubicBezTo>
                  <a:cubicBezTo>
                    <a:pt x="27" y="27"/>
                    <a:pt x="32" y="22"/>
                    <a:pt x="34" y="17"/>
                  </a:cubicBezTo>
                  <a:cubicBezTo>
                    <a:pt x="34" y="16"/>
                    <a:pt x="34" y="16"/>
                    <a:pt x="34" y="16"/>
                  </a:cubicBezTo>
                  <a:cubicBezTo>
                    <a:pt x="84" y="16"/>
                    <a:pt x="84" y="16"/>
                    <a:pt x="84" y="16"/>
                  </a:cubicBezTo>
                  <a:cubicBezTo>
                    <a:pt x="85" y="16"/>
                    <a:pt x="86" y="14"/>
                    <a:pt x="86" y="13"/>
                  </a:cubicBezTo>
                  <a:cubicBezTo>
                    <a:pt x="86" y="12"/>
                    <a:pt x="85" y="11"/>
                    <a:pt x="84" y="11"/>
                  </a:cubicBezTo>
                  <a:cubicBezTo>
                    <a:pt x="34" y="11"/>
                    <a:pt x="34" y="11"/>
                    <a:pt x="34" y="11"/>
                  </a:cubicBezTo>
                  <a:cubicBezTo>
                    <a:pt x="34" y="10"/>
                    <a:pt x="34" y="10"/>
                    <a:pt x="34" y="10"/>
                  </a:cubicBezTo>
                  <a:cubicBezTo>
                    <a:pt x="32" y="4"/>
                    <a:pt x="27" y="0"/>
                    <a:pt x="21" y="0"/>
                  </a:cubicBezTo>
                  <a:cubicBezTo>
                    <a:pt x="15" y="0"/>
                    <a:pt x="9" y="4"/>
                    <a:pt x="8" y="10"/>
                  </a:cubicBezTo>
                  <a:cubicBezTo>
                    <a:pt x="8" y="11"/>
                    <a:pt x="8" y="11"/>
                    <a:pt x="8" y="11"/>
                  </a:cubicBezTo>
                  <a:cubicBezTo>
                    <a:pt x="2" y="11"/>
                    <a:pt x="2" y="11"/>
                    <a:pt x="2" y="11"/>
                  </a:cubicBezTo>
                  <a:cubicBezTo>
                    <a:pt x="1" y="11"/>
                    <a:pt x="0" y="12"/>
                    <a:pt x="0" y="13"/>
                  </a:cubicBezTo>
                  <a:cubicBezTo>
                    <a:pt x="0" y="14"/>
                    <a:pt x="1" y="16"/>
                    <a:pt x="2" y="16"/>
                  </a:cubicBezTo>
                  <a:close/>
                  <a:moveTo>
                    <a:pt x="21" y="4"/>
                  </a:moveTo>
                  <a:cubicBezTo>
                    <a:pt x="26" y="4"/>
                    <a:pt x="30" y="8"/>
                    <a:pt x="30" y="13"/>
                  </a:cubicBezTo>
                  <a:cubicBezTo>
                    <a:pt x="30" y="18"/>
                    <a:pt x="26" y="22"/>
                    <a:pt x="21" y="22"/>
                  </a:cubicBezTo>
                  <a:cubicBezTo>
                    <a:pt x="16" y="22"/>
                    <a:pt x="12" y="18"/>
                    <a:pt x="12" y="13"/>
                  </a:cubicBezTo>
                  <a:cubicBezTo>
                    <a:pt x="12" y="8"/>
                    <a:pt x="16" y="4"/>
                    <a:pt x="21" y="4"/>
                  </a:cubicBez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20" name="Freeform 40">
              <a:extLst>
                <a:ext uri="{FF2B5EF4-FFF2-40B4-BE49-F238E27FC236}">
                  <a16:creationId xmlns:a16="http://schemas.microsoft.com/office/drawing/2014/main" id="{44D9DE82-6299-4F21-880A-354A61A44F2A}"/>
                </a:ext>
              </a:extLst>
            </p:cNvPr>
            <p:cNvSpPr>
              <a:spLocks noEditPoints="1"/>
            </p:cNvSpPr>
            <p:nvPr/>
          </p:nvSpPr>
          <p:spPr bwMode="auto">
            <a:xfrm>
              <a:off x="2568576" y="5432435"/>
              <a:ext cx="322263" cy="98425"/>
            </a:xfrm>
            <a:custGeom>
              <a:avLst/>
              <a:gdLst>
                <a:gd name="T0" fmla="*/ 2 w 86"/>
                <a:gd name="T1" fmla="*/ 15 h 26"/>
                <a:gd name="T2" fmla="*/ 52 w 86"/>
                <a:gd name="T3" fmla="*/ 15 h 26"/>
                <a:gd name="T4" fmla="*/ 52 w 86"/>
                <a:gd name="T5" fmla="*/ 16 h 26"/>
                <a:gd name="T6" fmla="*/ 65 w 86"/>
                <a:gd name="T7" fmla="*/ 26 h 26"/>
                <a:gd name="T8" fmla="*/ 78 w 86"/>
                <a:gd name="T9" fmla="*/ 16 h 26"/>
                <a:gd name="T10" fmla="*/ 78 w 86"/>
                <a:gd name="T11" fmla="*/ 15 h 26"/>
                <a:gd name="T12" fmla="*/ 84 w 86"/>
                <a:gd name="T13" fmla="*/ 15 h 26"/>
                <a:gd name="T14" fmla="*/ 86 w 86"/>
                <a:gd name="T15" fmla="*/ 13 h 26"/>
                <a:gd name="T16" fmla="*/ 84 w 86"/>
                <a:gd name="T17" fmla="*/ 11 h 26"/>
                <a:gd name="T18" fmla="*/ 78 w 86"/>
                <a:gd name="T19" fmla="*/ 11 h 26"/>
                <a:gd name="T20" fmla="*/ 78 w 86"/>
                <a:gd name="T21" fmla="*/ 10 h 26"/>
                <a:gd name="T22" fmla="*/ 65 w 86"/>
                <a:gd name="T23" fmla="*/ 0 h 26"/>
                <a:gd name="T24" fmla="*/ 52 w 86"/>
                <a:gd name="T25" fmla="*/ 10 h 26"/>
                <a:gd name="T26" fmla="*/ 52 w 86"/>
                <a:gd name="T27" fmla="*/ 11 h 26"/>
                <a:gd name="T28" fmla="*/ 2 w 86"/>
                <a:gd name="T29" fmla="*/ 11 h 26"/>
                <a:gd name="T30" fmla="*/ 0 w 86"/>
                <a:gd name="T31" fmla="*/ 13 h 26"/>
                <a:gd name="T32" fmla="*/ 2 w 86"/>
                <a:gd name="T33" fmla="*/ 15 h 26"/>
                <a:gd name="T34" fmla="*/ 65 w 86"/>
                <a:gd name="T35" fmla="*/ 4 h 26"/>
                <a:gd name="T36" fmla="*/ 74 w 86"/>
                <a:gd name="T37" fmla="*/ 13 h 26"/>
                <a:gd name="T38" fmla="*/ 65 w 86"/>
                <a:gd name="T39" fmla="*/ 22 h 26"/>
                <a:gd name="T40" fmla="*/ 56 w 86"/>
                <a:gd name="T41" fmla="*/ 13 h 26"/>
                <a:gd name="T42" fmla="*/ 65 w 86"/>
                <a:gd name="T4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6">
                  <a:moveTo>
                    <a:pt x="2" y="15"/>
                  </a:moveTo>
                  <a:cubicBezTo>
                    <a:pt x="52" y="15"/>
                    <a:pt x="52" y="15"/>
                    <a:pt x="52" y="15"/>
                  </a:cubicBezTo>
                  <a:cubicBezTo>
                    <a:pt x="52" y="16"/>
                    <a:pt x="52" y="16"/>
                    <a:pt x="52" y="16"/>
                  </a:cubicBezTo>
                  <a:cubicBezTo>
                    <a:pt x="54" y="22"/>
                    <a:pt x="59" y="26"/>
                    <a:pt x="65" y="26"/>
                  </a:cubicBezTo>
                  <a:cubicBezTo>
                    <a:pt x="71" y="26"/>
                    <a:pt x="77" y="22"/>
                    <a:pt x="78" y="16"/>
                  </a:cubicBezTo>
                  <a:cubicBezTo>
                    <a:pt x="78" y="15"/>
                    <a:pt x="78" y="15"/>
                    <a:pt x="78" y="15"/>
                  </a:cubicBezTo>
                  <a:cubicBezTo>
                    <a:pt x="84" y="15"/>
                    <a:pt x="84" y="15"/>
                    <a:pt x="84" y="15"/>
                  </a:cubicBezTo>
                  <a:cubicBezTo>
                    <a:pt x="85" y="15"/>
                    <a:pt x="86" y="14"/>
                    <a:pt x="86" y="13"/>
                  </a:cubicBezTo>
                  <a:cubicBezTo>
                    <a:pt x="86" y="12"/>
                    <a:pt x="85" y="11"/>
                    <a:pt x="84" y="11"/>
                  </a:cubicBezTo>
                  <a:cubicBezTo>
                    <a:pt x="78" y="11"/>
                    <a:pt x="78" y="11"/>
                    <a:pt x="78" y="11"/>
                  </a:cubicBezTo>
                  <a:cubicBezTo>
                    <a:pt x="78" y="10"/>
                    <a:pt x="78" y="10"/>
                    <a:pt x="78" y="10"/>
                  </a:cubicBezTo>
                  <a:cubicBezTo>
                    <a:pt x="77" y="4"/>
                    <a:pt x="71" y="0"/>
                    <a:pt x="65" y="0"/>
                  </a:cubicBezTo>
                  <a:cubicBezTo>
                    <a:pt x="59" y="0"/>
                    <a:pt x="54" y="4"/>
                    <a:pt x="52" y="10"/>
                  </a:cubicBezTo>
                  <a:cubicBezTo>
                    <a:pt x="52" y="11"/>
                    <a:pt x="52" y="11"/>
                    <a:pt x="52" y="11"/>
                  </a:cubicBezTo>
                  <a:cubicBezTo>
                    <a:pt x="2" y="11"/>
                    <a:pt x="2" y="11"/>
                    <a:pt x="2" y="11"/>
                  </a:cubicBezTo>
                  <a:cubicBezTo>
                    <a:pt x="1" y="11"/>
                    <a:pt x="0" y="12"/>
                    <a:pt x="0" y="13"/>
                  </a:cubicBezTo>
                  <a:cubicBezTo>
                    <a:pt x="0" y="14"/>
                    <a:pt x="1" y="15"/>
                    <a:pt x="2" y="15"/>
                  </a:cubicBezTo>
                  <a:close/>
                  <a:moveTo>
                    <a:pt x="65" y="4"/>
                  </a:moveTo>
                  <a:cubicBezTo>
                    <a:pt x="70" y="4"/>
                    <a:pt x="74" y="8"/>
                    <a:pt x="74" y="13"/>
                  </a:cubicBezTo>
                  <a:cubicBezTo>
                    <a:pt x="74" y="18"/>
                    <a:pt x="70" y="22"/>
                    <a:pt x="65" y="22"/>
                  </a:cubicBezTo>
                  <a:cubicBezTo>
                    <a:pt x="60" y="22"/>
                    <a:pt x="56" y="18"/>
                    <a:pt x="56" y="13"/>
                  </a:cubicBezTo>
                  <a:cubicBezTo>
                    <a:pt x="56" y="8"/>
                    <a:pt x="60" y="4"/>
                    <a:pt x="65" y="4"/>
                  </a:cubicBez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21" name="Freeform 41">
              <a:extLst>
                <a:ext uri="{FF2B5EF4-FFF2-40B4-BE49-F238E27FC236}">
                  <a16:creationId xmlns:a16="http://schemas.microsoft.com/office/drawing/2014/main" id="{0D5F3CE0-ACB3-413C-879F-C8D106CA9C37}"/>
                </a:ext>
              </a:extLst>
            </p:cNvPr>
            <p:cNvSpPr>
              <a:spLocks noEditPoints="1"/>
            </p:cNvSpPr>
            <p:nvPr/>
          </p:nvSpPr>
          <p:spPr bwMode="auto">
            <a:xfrm>
              <a:off x="2568576" y="5305435"/>
              <a:ext cx="322263" cy="101600"/>
            </a:xfrm>
            <a:custGeom>
              <a:avLst/>
              <a:gdLst>
                <a:gd name="T0" fmla="*/ 2 w 86"/>
                <a:gd name="T1" fmla="*/ 16 h 27"/>
                <a:gd name="T2" fmla="*/ 30 w 86"/>
                <a:gd name="T3" fmla="*/ 16 h 27"/>
                <a:gd name="T4" fmla="*/ 30 w 86"/>
                <a:gd name="T5" fmla="*/ 17 h 27"/>
                <a:gd name="T6" fmla="*/ 43 w 86"/>
                <a:gd name="T7" fmla="*/ 27 h 27"/>
                <a:gd name="T8" fmla="*/ 56 w 86"/>
                <a:gd name="T9" fmla="*/ 17 h 27"/>
                <a:gd name="T10" fmla="*/ 56 w 86"/>
                <a:gd name="T11" fmla="*/ 16 h 27"/>
                <a:gd name="T12" fmla="*/ 84 w 86"/>
                <a:gd name="T13" fmla="*/ 16 h 27"/>
                <a:gd name="T14" fmla="*/ 86 w 86"/>
                <a:gd name="T15" fmla="*/ 14 h 27"/>
                <a:gd name="T16" fmla="*/ 84 w 86"/>
                <a:gd name="T17" fmla="*/ 11 h 27"/>
                <a:gd name="T18" fmla="*/ 56 w 86"/>
                <a:gd name="T19" fmla="*/ 11 h 27"/>
                <a:gd name="T20" fmla="*/ 56 w 86"/>
                <a:gd name="T21" fmla="*/ 10 h 27"/>
                <a:gd name="T22" fmla="*/ 43 w 86"/>
                <a:gd name="T23" fmla="*/ 0 h 27"/>
                <a:gd name="T24" fmla="*/ 30 w 86"/>
                <a:gd name="T25" fmla="*/ 10 h 27"/>
                <a:gd name="T26" fmla="*/ 30 w 86"/>
                <a:gd name="T27" fmla="*/ 11 h 27"/>
                <a:gd name="T28" fmla="*/ 2 w 86"/>
                <a:gd name="T29" fmla="*/ 11 h 27"/>
                <a:gd name="T30" fmla="*/ 0 w 86"/>
                <a:gd name="T31" fmla="*/ 14 h 27"/>
                <a:gd name="T32" fmla="*/ 2 w 86"/>
                <a:gd name="T33" fmla="*/ 16 h 27"/>
                <a:gd name="T34" fmla="*/ 43 w 86"/>
                <a:gd name="T35" fmla="*/ 5 h 27"/>
                <a:gd name="T36" fmla="*/ 52 w 86"/>
                <a:gd name="T37" fmla="*/ 14 h 27"/>
                <a:gd name="T38" fmla="*/ 43 w 86"/>
                <a:gd name="T39" fmla="*/ 22 h 27"/>
                <a:gd name="T40" fmla="*/ 34 w 86"/>
                <a:gd name="T41" fmla="*/ 14 h 27"/>
                <a:gd name="T42" fmla="*/ 43 w 86"/>
                <a:gd name="T43"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30" y="16"/>
                    <a:pt x="30" y="16"/>
                    <a:pt x="30" y="16"/>
                  </a:cubicBezTo>
                  <a:cubicBezTo>
                    <a:pt x="30" y="17"/>
                    <a:pt x="30" y="17"/>
                    <a:pt x="30" y="17"/>
                  </a:cubicBezTo>
                  <a:cubicBezTo>
                    <a:pt x="32" y="23"/>
                    <a:pt x="37" y="27"/>
                    <a:pt x="43" y="27"/>
                  </a:cubicBezTo>
                  <a:cubicBezTo>
                    <a:pt x="49" y="27"/>
                    <a:pt x="54" y="23"/>
                    <a:pt x="56" y="17"/>
                  </a:cubicBezTo>
                  <a:cubicBezTo>
                    <a:pt x="56" y="16"/>
                    <a:pt x="56" y="16"/>
                    <a:pt x="56" y="16"/>
                  </a:cubicBezTo>
                  <a:cubicBezTo>
                    <a:pt x="84" y="16"/>
                    <a:pt x="84" y="16"/>
                    <a:pt x="84" y="16"/>
                  </a:cubicBezTo>
                  <a:cubicBezTo>
                    <a:pt x="85" y="16"/>
                    <a:pt x="86" y="15"/>
                    <a:pt x="86" y="14"/>
                  </a:cubicBezTo>
                  <a:cubicBezTo>
                    <a:pt x="86" y="12"/>
                    <a:pt x="85" y="11"/>
                    <a:pt x="84" y="11"/>
                  </a:cubicBezTo>
                  <a:cubicBezTo>
                    <a:pt x="56" y="11"/>
                    <a:pt x="56" y="11"/>
                    <a:pt x="56" y="11"/>
                  </a:cubicBezTo>
                  <a:cubicBezTo>
                    <a:pt x="56" y="10"/>
                    <a:pt x="56" y="10"/>
                    <a:pt x="56" y="10"/>
                  </a:cubicBezTo>
                  <a:cubicBezTo>
                    <a:pt x="54" y="4"/>
                    <a:pt x="49" y="0"/>
                    <a:pt x="43" y="0"/>
                  </a:cubicBezTo>
                  <a:cubicBezTo>
                    <a:pt x="37" y="0"/>
                    <a:pt x="32" y="4"/>
                    <a:pt x="30" y="10"/>
                  </a:cubicBezTo>
                  <a:cubicBezTo>
                    <a:pt x="30" y="11"/>
                    <a:pt x="30" y="11"/>
                    <a:pt x="30" y="11"/>
                  </a:cubicBezTo>
                  <a:cubicBezTo>
                    <a:pt x="2" y="11"/>
                    <a:pt x="2" y="11"/>
                    <a:pt x="2" y="11"/>
                  </a:cubicBezTo>
                  <a:cubicBezTo>
                    <a:pt x="1" y="11"/>
                    <a:pt x="0" y="12"/>
                    <a:pt x="0" y="14"/>
                  </a:cubicBezTo>
                  <a:cubicBezTo>
                    <a:pt x="0" y="15"/>
                    <a:pt x="1" y="16"/>
                    <a:pt x="2" y="16"/>
                  </a:cubicBezTo>
                  <a:close/>
                  <a:moveTo>
                    <a:pt x="43" y="5"/>
                  </a:moveTo>
                  <a:cubicBezTo>
                    <a:pt x="48" y="5"/>
                    <a:pt x="52" y="9"/>
                    <a:pt x="52" y="14"/>
                  </a:cubicBezTo>
                  <a:cubicBezTo>
                    <a:pt x="52" y="18"/>
                    <a:pt x="48" y="22"/>
                    <a:pt x="43" y="22"/>
                  </a:cubicBezTo>
                  <a:cubicBezTo>
                    <a:pt x="38" y="22"/>
                    <a:pt x="34" y="18"/>
                    <a:pt x="34" y="14"/>
                  </a:cubicBezTo>
                  <a:cubicBezTo>
                    <a:pt x="34" y="9"/>
                    <a:pt x="38" y="5"/>
                    <a:pt x="43" y="5"/>
                  </a:cubicBezTo>
                  <a:close/>
                </a:path>
              </a:pathLst>
            </a:custGeom>
            <a:grp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sp>
        <p:nvSpPr>
          <p:cNvPr id="122" name="Freeform 126">
            <a:extLst>
              <a:ext uri="{FF2B5EF4-FFF2-40B4-BE49-F238E27FC236}">
                <a16:creationId xmlns:a16="http://schemas.microsoft.com/office/drawing/2014/main" id="{FBC7704A-2C4F-41E2-89EF-7E6B5376D95D}"/>
              </a:ext>
            </a:extLst>
          </p:cNvPr>
          <p:cNvSpPr>
            <a:spLocks noEditPoints="1"/>
          </p:cNvSpPr>
          <p:nvPr/>
        </p:nvSpPr>
        <p:spPr bwMode="auto">
          <a:xfrm>
            <a:off x="3351746" y="1474492"/>
            <a:ext cx="396000" cy="396000"/>
          </a:xfrm>
          <a:custGeom>
            <a:avLst/>
            <a:gdLst>
              <a:gd name="T0" fmla="*/ 106 w 108"/>
              <a:gd name="T1" fmla="*/ 15 h 128"/>
              <a:gd name="T2" fmla="*/ 10 w 108"/>
              <a:gd name="T3" fmla="*/ 15 h 128"/>
              <a:gd name="T4" fmla="*/ 5 w 108"/>
              <a:gd name="T5" fmla="*/ 10 h 128"/>
              <a:gd name="T6" fmla="*/ 10 w 108"/>
              <a:gd name="T7" fmla="*/ 5 h 128"/>
              <a:gd name="T8" fmla="*/ 106 w 108"/>
              <a:gd name="T9" fmla="*/ 5 h 128"/>
              <a:gd name="T10" fmla="*/ 108 w 108"/>
              <a:gd name="T11" fmla="*/ 2 h 128"/>
              <a:gd name="T12" fmla="*/ 106 w 108"/>
              <a:gd name="T13" fmla="*/ 0 h 128"/>
              <a:gd name="T14" fmla="*/ 10 w 108"/>
              <a:gd name="T15" fmla="*/ 0 h 128"/>
              <a:gd name="T16" fmla="*/ 0 w 108"/>
              <a:gd name="T17" fmla="*/ 10 h 128"/>
              <a:gd name="T18" fmla="*/ 0 w 108"/>
              <a:gd name="T19" fmla="*/ 118 h 128"/>
              <a:gd name="T20" fmla="*/ 10 w 108"/>
              <a:gd name="T21" fmla="*/ 128 h 128"/>
              <a:gd name="T22" fmla="*/ 106 w 108"/>
              <a:gd name="T23" fmla="*/ 128 h 128"/>
              <a:gd name="T24" fmla="*/ 108 w 108"/>
              <a:gd name="T25" fmla="*/ 126 h 128"/>
              <a:gd name="T26" fmla="*/ 108 w 108"/>
              <a:gd name="T27" fmla="*/ 17 h 128"/>
              <a:gd name="T28" fmla="*/ 106 w 108"/>
              <a:gd name="T29" fmla="*/ 15 h 128"/>
              <a:gd name="T30" fmla="*/ 22 w 108"/>
              <a:gd name="T31" fmla="*/ 123 h 128"/>
              <a:gd name="T32" fmla="*/ 10 w 108"/>
              <a:gd name="T33" fmla="*/ 123 h 128"/>
              <a:gd name="T34" fmla="*/ 5 w 108"/>
              <a:gd name="T35" fmla="*/ 118 h 128"/>
              <a:gd name="T36" fmla="*/ 5 w 108"/>
              <a:gd name="T37" fmla="*/ 18 h 128"/>
              <a:gd name="T38" fmla="*/ 6 w 108"/>
              <a:gd name="T39" fmla="*/ 19 h 128"/>
              <a:gd name="T40" fmla="*/ 10 w 108"/>
              <a:gd name="T41" fmla="*/ 19 h 128"/>
              <a:gd name="T42" fmla="*/ 22 w 108"/>
              <a:gd name="T43" fmla="*/ 19 h 128"/>
              <a:gd name="T44" fmla="*/ 22 w 108"/>
              <a:gd name="T45" fmla="*/ 123 h 128"/>
              <a:gd name="T46" fmla="*/ 104 w 108"/>
              <a:gd name="T47" fmla="*/ 123 h 128"/>
              <a:gd name="T48" fmla="*/ 27 w 108"/>
              <a:gd name="T49" fmla="*/ 123 h 128"/>
              <a:gd name="T50" fmla="*/ 27 w 108"/>
              <a:gd name="T51" fmla="*/ 19 h 128"/>
              <a:gd name="T52" fmla="*/ 104 w 108"/>
              <a:gd name="T53" fmla="*/ 19 h 128"/>
              <a:gd name="T54" fmla="*/ 104 w 108"/>
              <a:gd name="T5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 h="128">
                <a:moveTo>
                  <a:pt x="106" y="15"/>
                </a:moveTo>
                <a:cubicBezTo>
                  <a:pt x="10" y="15"/>
                  <a:pt x="10" y="15"/>
                  <a:pt x="10" y="15"/>
                </a:cubicBezTo>
                <a:cubicBezTo>
                  <a:pt x="7" y="15"/>
                  <a:pt x="5" y="13"/>
                  <a:pt x="5" y="10"/>
                </a:cubicBezTo>
                <a:cubicBezTo>
                  <a:pt x="5" y="7"/>
                  <a:pt x="7" y="5"/>
                  <a:pt x="10" y="5"/>
                </a:cubicBezTo>
                <a:cubicBezTo>
                  <a:pt x="106" y="5"/>
                  <a:pt x="106" y="5"/>
                  <a:pt x="106" y="5"/>
                </a:cubicBezTo>
                <a:cubicBezTo>
                  <a:pt x="107" y="5"/>
                  <a:pt x="108" y="4"/>
                  <a:pt x="108" y="2"/>
                </a:cubicBezTo>
                <a:cubicBezTo>
                  <a:pt x="108" y="1"/>
                  <a:pt x="107" y="0"/>
                  <a:pt x="106" y="0"/>
                </a:cubicBezTo>
                <a:cubicBezTo>
                  <a:pt x="10" y="0"/>
                  <a:pt x="10" y="0"/>
                  <a:pt x="10" y="0"/>
                </a:cubicBezTo>
                <a:cubicBezTo>
                  <a:pt x="4" y="0"/>
                  <a:pt x="0" y="4"/>
                  <a:pt x="0" y="10"/>
                </a:cubicBezTo>
                <a:cubicBezTo>
                  <a:pt x="0" y="118"/>
                  <a:pt x="0" y="118"/>
                  <a:pt x="0" y="118"/>
                </a:cubicBezTo>
                <a:cubicBezTo>
                  <a:pt x="0" y="124"/>
                  <a:pt x="4" y="128"/>
                  <a:pt x="10" y="128"/>
                </a:cubicBezTo>
                <a:cubicBezTo>
                  <a:pt x="106" y="128"/>
                  <a:pt x="106" y="128"/>
                  <a:pt x="106" y="128"/>
                </a:cubicBezTo>
                <a:cubicBezTo>
                  <a:pt x="107" y="128"/>
                  <a:pt x="108" y="127"/>
                  <a:pt x="108" y="126"/>
                </a:cubicBezTo>
                <a:cubicBezTo>
                  <a:pt x="108" y="17"/>
                  <a:pt x="108" y="17"/>
                  <a:pt x="108" y="17"/>
                </a:cubicBezTo>
                <a:cubicBezTo>
                  <a:pt x="108" y="16"/>
                  <a:pt x="107" y="15"/>
                  <a:pt x="106" y="15"/>
                </a:cubicBezTo>
                <a:close/>
                <a:moveTo>
                  <a:pt x="22" y="123"/>
                </a:moveTo>
                <a:cubicBezTo>
                  <a:pt x="10" y="123"/>
                  <a:pt x="10" y="123"/>
                  <a:pt x="10" y="123"/>
                </a:cubicBezTo>
                <a:cubicBezTo>
                  <a:pt x="7" y="123"/>
                  <a:pt x="5" y="121"/>
                  <a:pt x="5" y="118"/>
                </a:cubicBezTo>
                <a:cubicBezTo>
                  <a:pt x="5" y="18"/>
                  <a:pt x="5" y="18"/>
                  <a:pt x="5" y="18"/>
                </a:cubicBezTo>
                <a:cubicBezTo>
                  <a:pt x="6" y="19"/>
                  <a:pt x="6" y="19"/>
                  <a:pt x="6" y="19"/>
                </a:cubicBezTo>
                <a:cubicBezTo>
                  <a:pt x="8" y="19"/>
                  <a:pt x="9" y="19"/>
                  <a:pt x="10" y="19"/>
                </a:cubicBezTo>
                <a:cubicBezTo>
                  <a:pt x="22" y="19"/>
                  <a:pt x="22" y="19"/>
                  <a:pt x="22" y="19"/>
                </a:cubicBezTo>
                <a:lnTo>
                  <a:pt x="22" y="123"/>
                </a:lnTo>
                <a:close/>
                <a:moveTo>
                  <a:pt x="104" y="123"/>
                </a:moveTo>
                <a:cubicBezTo>
                  <a:pt x="27" y="123"/>
                  <a:pt x="27" y="123"/>
                  <a:pt x="27" y="123"/>
                </a:cubicBezTo>
                <a:cubicBezTo>
                  <a:pt x="27" y="19"/>
                  <a:pt x="27" y="19"/>
                  <a:pt x="27" y="19"/>
                </a:cubicBezTo>
                <a:cubicBezTo>
                  <a:pt x="104" y="19"/>
                  <a:pt x="104" y="19"/>
                  <a:pt x="104" y="19"/>
                </a:cubicBezTo>
                <a:lnTo>
                  <a:pt x="104" y="1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nvGrpSpPr>
          <p:cNvPr id="123" name="组合 122">
            <a:extLst>
              <a:ext uri="{FF2B5EF4-FFF2-40B4-BE49-F238E27FC236}">
                <a16:creationId xmlns:a16="http://schemas.microsoft.com/office/drawing/2014/main" id="{3D8EC3C4-E5C0-43B3-B608-12A33A21CC7B}"/>
              </a:ext>
            </a:extLst>
          </p:cNvPr>
          <p:cNvGrpSpPr/>
          <p:nvPr/>
        </p:nvGrpSpPr>
        <p:grpSpPr>
          <a:xfrm>
            <a:off x="8444248" y="3904621"/>
            <a:ext cx="396000" cy="396000"/>
            <a:chOff x="10179050" y="304800"/>
            <a:chExt cx="481013" cy="481013"/>
          </a:xfrm>
          <a:solidFill>
            <a:srgbClr val="FFFFFF"/>
          </a:solidFill>
        </p:grpSpPr>
        <p:sp>
          <p:nvSpPr>
            <p:cNvPr id="124" name="Freeform 217">
              <a:extLst>
                <a:ext uri="{FF2B5EF4-FFF2-40B4-BE49-F238E27FC236}">
                  <a16:creationId xmlns:a16="http://schemas.microsoft.com/office/drawing/2014/main" id="{E2DF13AD-3BD8-47DE-B4C7-9F4EE30D4A5B}"/>
                </a:ext>
              </a:extLst>
            </p:cNvPr>
            <p:cNvSpPr>
              <a:spLocks noEditPoints="1"/>
            </p:cNvSpPr>
            <p:nvPr/>
          </p:nvSpPr>
          <p:spPr bwMode="auto">
            <a:xfrm>
              <a:off x="10179050" y="304800"/>
              <a:ext cx="481013" cy="481013"/>
            </a:xfrm>
            <a:custGeom>
              <a:avLst/>
              <a:gdLst>
                <a:gd name="T0" fmla="*/ 122 w 128"/>
                <a:gd name="T1" fmla="*/ 11 h 128"/>
                <a:gd name="T2" fmla="*/ 102 w 128"/>
                <a:gd name="T3" fmla="*/ 11 h 128"/>
                <a:gd name="T4" fmla="*/ 102 w 128"/>
                <a:gd name="T5" fmla="*/ 3 h 128"/>
                <a:gd name="T6" fmla="*/ 100 w 128"/>
                <a:gd name="T7" fmla="*/ 1 h 128"/>
                <a:gd name="T8" fmla="*/ 98 w 128"/>
                <a:gd name="T9" fmla="*/ 3 h 128"/>
                <a:gd name="T10" fmla="*/ 98 w 128"/>
                <a:gd name="T11" fmla="*/ 11 h 128"/>
                <a:gd name="T12" fmla="*/ 66 w 128"/>
                <a:gd name="T13" fmla="*/ 11 h 128"/>
                <a:gd name="T14" fmla="*/ 66 w 128"/>
                <a:gd name="T15" fmla="*/ 3 h 128"/>
                <a:gd name="T16" fmla="*/ 64 w 128"/>
                <a:gd name="T17" fmla="*/ 1 h 128"/>
                <a:gd name="T18" fmla="*/ 62 w 128"/>
                <a:gd name="T19" fmla="*/ 3 h 128"/>
                <a:gd name="T20" fmla="*/ 62 w 128"/>
                <a:gd name="T21" fmla="*/ 11 h 128"/>
                <a:gd name="T22" fmla="*/ 30 w 128"/>
                <a:gd name="T23" fmla="*/ 11 h 128"/>
                <a:gd name="T24" fmla="*/ 30 w 128"/>
                <a:gd name="T25" fmla="*/ 2 h 128"/>
                <a:gd name="T26" fmla="*/ 28 w 128"/>
                <a:gd name="T27" fmla="*/ 0 h 128"/>
                <a:gd name="T28" fmla="*/ 26 w 128"/>
                <a:gd name="T29" fmla="*/ 2 h 128"/>
                <a:gd name="T30" fmla="*/ 26 w 128"/>
                <a:gd name="T31" fmla="*/ 11 h 128"/>
                <a:gd name="T32" fmla="*/ 6 w 128"/>
                <a:gd name="T33" fmla="*/ 11 h 128"/>
                <a:gd name="T34" fmla="*/ 0 w 128"/>
                <a:gd name="T35" fmla="*/ 17 h 128"/>
                <a:gd name="T36" fmla="*/ 0 w 128"/>
                <a:gd name="T37" fmla="*/ 122 h 128"/>
                <a:gd name="T38" fmla="*/ 6 w 128"/>
                <a:gd name="T39" fmla="*/ 128 h 128"/>
                <a:gd name="T40" fmla="*/ 122 w 128"/>
                <a:gd name="T41" fmla="*/ 128 h 128"/>
                <a:gd name="T42" fmla="*/ 128 w 128"/>
                <a:gd name="T43" fmla="*/ 122 h 128"/>
                <a:gd name="T44" fmla="*/ 128 w 128"/>
                <a:gd name="T45" fmla="*/ 17 h 128"/>
                <a:gd name="T46" fmla="*/ 122 w 128"/>
                <a:gd name="T47" fmla="*/ 11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2" y="11"/>
                  </a:move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17"/>
                    <a:pt x="128" y="17"/>
                    <a:pt x="128" y="17"/>
                  </a:cubicBezTo>
                  <a:cubicBezTo>
                    <a:pt x="128" y="14"/>
                    <a:pt x="125" y="11"/>
                    <a:pt x="122" y="11"/>
                  </a:cubicBez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25" name="Freeform 218">
              <a:extLst>
                <a:ext uri="{FF2B5EF4-FFF2-40B4-BE49-F238E27FC236}">
                  <a16:creationId xmlns:a16="http://schemas.microsoft.com/office/drawing/2014/main" id="{4915E462-9480-4B86-AF95-915FC566A059}"/>
                </a:ext>
              </a:extLst>
            </p:cNvPr>
            <p:cNvSpPr>
              <a:spLocks/>
            </p:cNvSpPr>
            <p:nvPr/>
          </p:nvSpPr>
          <p:spPr bwMode="auto">
            <a:xfrm>
              <a:off x="10321925"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9 w 19"/>
                <a:gd name="T13" fmla="*/ 0 h 49"/>
                <a:gd name="T14" fmla="*/ 8 w 19"/>
                <a:gd name="T15" fmla="*/ 0 h 49"/>
                <a:gd name="T16" fmla="*/ 2 w 19"/>
                <a:gd name="T17" fmla="*/ 6 h 49"/>
                <a:gd name="T18" fmla="*/ 2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9" y="0"/>
                  </a:cubicBezTo>
                  <a:cubicBezTo>
                    <a:pt x="9" y="0"/>
                    <a:pt x="8" y="0"/>
                    <a:pt x="8" y="0"/>
                  </a:cubicBezTo>
                  <a:cubicBezTo>
                    <a:pt x="2" y="6"/>
                    <a:pt x="2" y="6"/>
                    <a:pt x="2" y="6"/>
                  </a:cubicBezTo>
                  <a:cubicBezTo>
                    <a:pt x="2" y="6"/>
                    <a:pt x="2" y="8"/>
                    <a:pt x="2" y="9"/>
                  </a:cubicBezTo>
                  <a:cubicBezTo>
                    <a:pt x="3" y="9"/>
                    <a:pt x="4"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26" name="Freeform 219">
              <a:extLst>
                <a:ext uri="{FF2B5EF4-FFF2-40B4-BE49-F238E27FC236}">
                  <a16:creationId xmlns:a16="http://schemas.microsoft.com/office/drawing/2014/main" id="{FE9934C1-C72B-4EF6-B041-8E3F264773C4}"/>
                </a:ext>
              </a:extLst>
            </p:cNvPr>
            <p:cNvSpPr>
              <a:spLocks/>
            </p:cNvSpPr>
            <p:nvPr/>
          </p:nvSpPr>
          <p:spPr bwMode="auto">
            <a:xfrm>
              <a:off x="10445750"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10 w 19"/>
                <a:gd name="T13" fmla="*/ 0 h 49"/>
                <a:gd name="T14" fmla="*/ 8 w 19"/>
                <a:gd name="T15" fmla="*/ 0 h 49"/>
                <a:gd name="T16" fmla="*/ 3 w 19"/>
                <a:gd name="T17" fmla="*/ 6 h 49"/>
                <a:gd name="T18" fmla="*/ 3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10" y="0"/>
                  </a:cubicBezTo>
                  <a:cubicBezTo>
                    <a:pt x="9" y="0"/>
                    <a:pt x="9" y="0"/>
                    <a:pt x="8" y="0"/>
                  </a:cubicBezTo>
                  <a:cubicBezTo>
                    <a:pt x="3" y="6"/>
                    <a:pt x="3" y="6"/>
                    <a:pt x="3" y="6"/>
                  </a:cubicBezTo>
                  <a:cubicBezTo>
                    <a:pt x="2" y="6"/>
                    <a:pt x="2" y="8"/>
                    <a:pt x="3" y="9"/>
                  </a:cubicBezTo>
                  <a:cubicBezTo>
                    <a:pt x="3" y="9"/>
                    <a:pt x="5"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379753944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9399C7E-A646-423A-A81A-33CB60BD2B9B}"/>
              </a:ext>
            </a:extLst>
          </p:cNvPr>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标题 9"/>
          <p:cNvSpPr>
            <a:spLocks noGrp="1"/>
          </p:cNvSpPr>
          <p:nvPr>
            <p:ph type="title"/>
          </p:nvPr>
        </p:nvSpPr>
        <p:spPr/>
        <p:txBody>
          <a:bodyPr/>
          <a:lstStyle/>
          <a:p>
            <a:r>
              <a:rPr lang="zh-CN" altLang="en-US" dirty="0"/>
              <a:t>接口设计</a:t>
            </a:r>
          </a:p>
        </p:txBody>
      </p:sp>
      <p:sp>
        <p:nvSpPr>
          <p:cNvPr id="12" name="矩形 11">
            <a:extLst>
              <a:ext uri="{FF2B5EF4-FFF2-40B4-BE49-F238E27FC236}">
                <a16:creationId xmlns:a16="http://schemas.microsoft.com/office/drawing/2014/main" id="{639F7488-70A1-4EFE-B7FB-1D1F5A9136B3}"/>
              </a:ext>
            </a:extLst>
          </p:cNvPr>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等腰三角形 13">
            <a:extLst>
              <a:ext uri="{FF2B5EF4-FFF2-40B4-BE49-F238E27FC236}">
                <a16:creationId xmlns:a16="http://schemas.microsoft.com/office/drawing/2014/main" id="{D82B473C-24BC-4079-8D28-B96C26E2642F}"/>
              </a:ext>
            </a:extLst>
          </p:cNvPr>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D280140-DC9E-4158-9141-E017629EDCEF}"/>
              </a:ext>
            </a:extLst>
          </p:cNvPr>
          <p:cNvSpPr txBox="1"/>
          <p:nvPr/>
        </p:nvSpPr>
        <p:spPr>
          <a:xfrm>
            <a:off x="6674790" y="1745927"/>
            <a:ext cx="3575608"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2800" b="1" spc="300" dirty="0" err="1">
                <a:solidFill>
                  <a:srgbClr val="A13F0B"/>
                </a:solidFill>
                <a:latin typeface="微软雅黑"/>
                <a:ea typeface="微软雅黑"/>
              </a:rPr>
              <a:t>UserMapper</a:t>
            </a:r>
            <a:endPar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endParaRPr>
          </a:p>
        </p:txBody>
      </p:sp>
      <p:cxnSp>
        <p:nvCxnSpPr>
          <p:cNvPr id="22" name="直接连接符 21">
            <a:extLst>
              <a:ext uri="{FF2B5EF4-FFF2-40B4-BE49-F238E27FC236}">
                <a16:creationId xmlns:a16="http://schemas.microsoft.com/office/drawing/2014/main" id="{058844B0-95A5-4EE9-93A4-81C5B7279E43}"/>
              </a:ext>
            </a:extLst>
          </p:cNvPr>
          <p:cNvCxnSpPr>
            <a:cxnSpLocks/>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293663-D3EA-41D6-B7D2-3C1270AE30EF}"/>
              </a:ext>
            </a:extLst>
          </p:cNvPr>
          <p:cNvSpPr txBox="1"/>
          <p:nvPr/>
        </p:nvSpPr>
        <p:spPr>
          <a:xfrm>
            <a:off x="6691327" y="2703302"/>
            <a:ext cx="4572000" cy="608372"/>
          </a:xfrm>
          <a:prstGeom prst="rect">
            <a:avLst/>
          </a:prstGeom>
          <a:noFill/>
        </p:spPr>
        <p:txBody>
          <a:bodyPr wrap="square" lIns="0" tIns="0" rIns="0" bIns="0" rtlCol="0">
            <a:spAutoFit/>
          </a:bodyPr>
          <a:lstStyle/>
          <a:p>
            <a:pPr marL="0" marR="0" lvl="0" indent="0" algn="just" defTabSz="914400" rtl="0" eaLnBrk="1" fontAlgn="base" latinLnBrk="0" hangingPunct="0">
              <a:lnSpc>
                <a:spcPct val="130000"/>
              </a:lnSpc>
              <a:spcBef>
                <a:spcPct val="0"/>
              </a:spcBef>
              <a:spcAft>
                <a:spcPct val="0"/>
              </a:spcAft>
              <a:buClrTx/>
              <a:buSzTx/>
              <a:buFontTx/>
              <a:buNone/>
              <a:tabLst/>
              <a:defRPr/>
            </a:pP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提供与数据库的接口</a:t>
            </a:r>
            <a:endParaRPr lang="en-US" altLang="zh-CN" sz="1600" spc="300" dirty="0">
              <a:solidFill>
                <a:prstClr val="black">
                  <a:lumMod val="85000"/>
                  <a:lumOff val="15000"/>
                </a:prstClr>
              </a:solidFill>
              <a:latin typeface="Century Gothic" panose="020B0502020202020204" pitchFamily="34" charset="0"/>
              <a:ea typeface="微软雅黑" panose="020B0503020204020204" pitchFamily="34" charset="-122"/>
            </a:endParaRPr>
          </a:p>
          <a:p>
            <a:pPr marL="0" marR="0" lvl="0" indent="0" algn="just" defTabSz="914400" rtl="0" eaLnBrk="1" fontAlgn="base" latinLnBrk="0" hangingPunct="0">
              <a:lnSpc>
                <a:spcPct val="130000"/>
              </a:lnSpc>
              <a:spcBef>
                <a:spcPct val="0"/>
              </a:spcBef>
              <a:spcAft>
                <a:spcPct val="0"/>
              </a:spcAft>
              <a:buClrTx/>
              <a:buSzTx/>
              <a:buFontTx/>
              <a:buNone/>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实现查询、增、删</a:t>
            </a:r>
            <a:r>
              <a:rPr lang="zh-CN" altLang="en-US" sz="1600" spc="300" dirty="0">
                <a:solidFill>
                  <a:prstClr val="black">
                    <a:lumMod val="85000"/>
                    <a:lumOff val="15000"/>
                  </a:prstClr>
                </a:solidFill>
                <a:latin typeface="Century Gothic" panose="020B0502020202020204" pitchFamily="34" charset="0"/>
                <a:ea typeface="微软雅黑" panose="020B0503020204020204" pitchFamily="34" charset="-122"/>
              </a:rPr>
              <a:t>、改的功能</a:t>
            </a:r>
            <a:endPar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ACFFC922-C1F3-419D-B1E7-D7E0BBB372A6}"/>
              </a:ext>
            </a:extLst>
          </p:cNvPr>
          <p:cNvSpPr txBox="1"/>
          <p:nvPr/>
        </p:nvSpPr>
        <p:spPr>
          <a:xfrm>
            <a:off x="1137294" y="1745927"/>
            <a:ext cx="4446252"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zh-CN" altLang="en-US" sz="2800" b="1" spc="300" dirty="0">
                <a:solidFill>
                  <a:prstClr val="white"/>
                </a:solidFill>
                <a:latin typeface="微软雅黑"/>
                <a:ea typeface="微软雅黑"/>
              </a:rPr>
              <a:t>与数据库的接口</a:t>
            </a:r>
            <a:endParaRPr kumimoji="0" lang="zh-CN" altLang="en-US" sz="2800" b="1" i="0" u="none" strike="noStrike" kern="1200" cap="none" spc="300" normalizeH="0" baseline="0" noProof="0" dirty="0">
              <a:ln>
                <a:noFill/>
              </a:ln>
              <a:solidFill>
                <a:prstClr val="white"/>
              </a:solidFill>
              <a:effectLst/>
              <a:uLnTx/>
              <a:uFillTx/>
              <a:latin typeface="微软雅黑"/>
              <a:ea typeface="微软雅黑"/>
              <a:cs typeface="+mn-cs"/>
            </a:endParaRPr>
          </a:p>
        </p:txBody>
      </p:sp>
      <p:cxnSp>
        <p:nvCxnSpPr>
          <p:cNvPr id="26" name="直接连接符 25">
            <a:extLst>
              <a:ext uri="{FF2B5EF4-FFF2-40B4-BE49-F238E27FC236}">
                <a16:creationId xmlns:a16="http://schemas.microsoft.com/office/drawing/2014/main" id="{B0702481-5665-4A69-8FB5-75A4186979DC}"/>
              </a:ext>
            </a:extLst>
          </p:cNvPr>
          <p:cNvCxnSpPr>
            <a:cxnSpLocks/>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5" name="图片 4">
            <a:extLst>
              <a:ext uri="{FF2B5EF4-FFF2-40B4-BE49-F238E27FC236}">
                <a16:creationId xmlns:a16="http://schemas.microsoft.com/office/drawing/2014/main" id="{CA8307F2-793C-4E64-BEEB-9D6E70F87C2E}"/>
              </a:ext>
            </a:extLst>
          </p:cNvPr>
          <p:cNvPicPr>
            <a:picLocks noChangeAspect="1"/>
          </p:cNvPicPr>
          <p:nvPr/>
        </p:nvPicPr>
        <p:blipFill>
          <a:blip r:embed="rId3"/>
          <a:stretch>
            <a:fillRect/>
          </a:stretch>
        </p:blipFill>
        <p:spPr>
          <a:xfrm>
            <a:off x="2214208" y="2524183"/>
            <a:ext cx="2734715" cy="3084759"/>
          </a:xfrm>
          <a:prstGeom prst="rect">
            <a:avLst/>
          </a:prstGeom>
        </p:spPr>
      </p:pic>
    </p:spTree>
    <p:extLst>
      <p:ext uri="{BB962C8B-B14F-4D97-AF65-F5344CB8AC3E}">
        <p14:creationId xmlns:p14="http://schemas.microsoft.com/office/powerpoint/2010/main" val="376503101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数据库设计</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aphicFrame>
        <p:nvGraphicFramePr>
          <p:cNvPr id="2" name="表格 1">
            <a:extLst>
              <a:ext uri="{FF2B5EF4-FFF2-40B4-BE49-F238E27FC236}">
                <a16:creationId xmlns:a16="http://schemas.microsoft.com/office/drawing/2014/main" id="{A0347F98-F290-4371-A680-05D63B79631E}"/>
              </a:ext>
            </a:extLst>
          </p:cNvPr>
          <p:cNvGraphicFramePr>
            <a:graphicFrameLocks noGrp="1"/>
          </p:cNvGraphicFramePr>
          <p:nvPr>
            <p:extLst>
              <p:ext uri="{D42A27DB-BD31-4B8C-83A1-F6EECF244321}">
                <p14:modId xmlns:p14="http://schemas.microsoft.com/office/powerpoint/2010/main" val="2253576789"/>
              </p:ext>
            </p:extLst>
          </p:nvPr>
        </p:nvGraphicFramePr>
        <p:xfrm>
          <a:off x="2168165" y="1725105"/>
          <a:ext cx="7494308" cy="3704730"/>
        </p:xfrm>
        <a:graphic>
          <a:graphicData uri="http://schemas.openxmlformats.org/drawingml/2006/table">
            <a:tbl>
              <a:tblPr firstRow="1" firstCol="1" bandRow="1">
                <a:tableStyleId>{5C22544A-7EE6-4342-B048-85BDC9FD1C3A}</a:tableStyleId>
              </a:tblPr>
              <a:tblGrid>
                <a:gridCol w="1996483">
                  <a:extLst>
                    <a:ext uri="{9D8B030D-6E8A-4147-A177-3AD203B41FA5}">
                      <a16:colId xmlns:a16="http://schemas.microsoft.com/office/drawing/2014/main" val="22038419"/>
                    </a:ext>
                  </a:extLst>
                </a:gridCol>
                <a:gridCol w="1525841">
                  <a:extLst>
                    <a:ext uri="{9D8B030D-6E8A-4147-A177-3AD203B41FA5}">
                      <a16:colId xmlns:a16="http://schemas.microsoft.com/office/drawing/2014/main" val="2100847336"/>
                    </a:ext>
                  </a:extLst>
                </a:gridCol>
                <a:gridCol w="1098166">
                  <a:extLst>
                    <a:ext uri="{9D8B030D-6E8A-4147-A177-3AD203B41FA5}">
                      <a16:colId xmlns:a16="http://schemas.microsoft.com/office/drawing/2014/main" val="1697471060"/>
                    </a:ext>
                  </a:extLst>
                </a:gridCol>
                <a:gridCol w="2873818">
                  <a:extLst>
                    <a:ext uri="{9D8B030D-6E8A-4147-A177-3AD203B41FA5}">
                      <a16:colId xmlns:a16="http://schemas.microsoft.com/office/drawing/2014/main" val="1810765821"/>
                    </a:ext>
                  </a:extLst>
                </a:gridCol>
              </a:tblGrid>
              <a:tr h="264623">
                <a:tc gridSpan="4">
                  <a:txBody>
                    <a:bodyPr/>
                    <a:lstStyle/>
                    <a:p>
                      <a:pPr algn="just"/>
                      <a:r>
                        <a:rPr lang="zh-CN" sz="1200" kern="100">
                          <a:effectLst/>
                        </a:rPr>
                        <a:t>用户个人信息表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0894081"/>
                  </a:ext>
                </a:extLst>
              </a:tr>
              <a:tr h="264623">
                <a:tc>
                  <a:txBody>
                    <a:bodyPr/>
                    <a:lstStyle/>
                    <a:p>
                      <a:pPr algn="just"/>
                      <a:r>
                        <a:rPr lang="zh-CN" sz="1200" kern="10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属性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0323788"/>
                  </a:ext>
                </a:extLst>
              </a:tr>
              <a:tr h="529248">
                <a:tc>
                  <a:txBody>
                    <a:bodyPr/>
                    <a:lstStyle/>
                    <a:p>
                      <a:pPr algn="just"/>
                      <a:r>
                        <a:rPr lang="en-US" sz="1200" kern="10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用户</a:t>
                      </a:r>
                      <a:r>
                        <a:rPr lang="en-US" sz="1200" kern="10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PK, NOT NULL, IDENTITY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9773317"/>
                  </a:ext>
                </a:extLst>
              </a:tr>
              <a:tr h="264623">
                <a:tc>
                  <a:txBody>
                    <a:bodyPr/>
                    <a:lstStyle/>
                    <a:p>
                      <a:pPr algn="just"/>
                      <a:r>
                        <a:rPr lang="en-US" sz="1200" kern="100">
                          <a:effectLst/>
                        </a:rPr>
                        <a:t>user_name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Varchar(32)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账号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NOT 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6933489"/>
                  </a:ext>
                </a:extLst>
              </a:tr>
              <a:tr h="264623">
                <a:tc>
                  <a:txBody>
                    <a:bodyPr/>
                    <a:lstStyle/>
                    <a:p>
                      <a:pPr algn="just"/>
                      <a:r>
                        <a:rPr lang="en-US" sz="1200" kern="100">
                          <a:effectLst/>
                        </a:rPr>
                        <a:t>user_password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Varchar(32)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密码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NOT 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2551834"/>
                  </a:ext>
                </a:extLst>
              </a:tr>
              <a:tr h="529248">
                <a:tc>
                  <a:txBody>
                    <a:bodyPr/>
                    <a:lstStyle/>
                    <a:p>
                      <a:pPr algn="just"/>
                      <a:r>
                        <a:rPr lang="en-US" sz="1200" kern="100">
                          <a:effectLst/>
                        </a:rPr>
                        <a:t>user_email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Varchar(32)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邮件地址</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0363928"/>
                  </a:ext>
                </a:extLst>
              </a:tr>
              <a:tr h="529248">
                <a:tc>
                  <a:txBody>
                    <a:bodyPr/>
                    <a:lstStyle/>
                    <a:p>
                      <a:pPr algn="just"/>
                      <a:r>
                        <a:rPr lang="en-US" sz="1200" kern="100">
                          <a:effectLst/>
                        </a:rPr>
                        <a:t>user_phone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电话号码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NOT 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0421418"/>
                  </a:ext>
                </a:extLst>
              </a:tr>
              <a:tr h="264623">
                <a:tc>
                  <a:txBody>
                    <a:bodyPr/>
                    <a:lstStyle/>
                    <a:p>
                      <a:pPr algn="just"/>
                      <a:r>
                        <a:rPr lang="en-US" sz="1200" kern="100">
                          <a:effectLst/>
                        </a:rPr>
                        <a:t>user_age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年龄</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NOT 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8915760"/>
                  </a:ext>
                </a:extLst>
              </a:tr>
              <a:tr h="264623">
                <a:tc>
                  <a:txBody>
                    <a:bodyPr/>
                    <a:lstStyle/>
                    <a:p>
                      <a:pPr algn="just"/>
                      <a:r>
                        <a:rPr lang="en-US" sz="1200" kern="100">
                          <a:effectLst/>
                        </a:rPr>
                        <a:t>user_gender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Tinyint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性别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NOT 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6232093"/>
                  </a:ext>
                </a:extLst>
              </a:tr>
              <a:tr h="529248">
                <a:tc>
                  <a:txBody>
                    <a:bodyPr/>
                    <a:lstStyle/>
                    <a:p>
                      <a:pPr algn="just"/>
                      <a:r>
                        <a:rPr lang="en-US" sz="1200" kern="100">
                          <a:effectLst/>
                        </a:rPr>
                        <a:t>user_background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Varchar(500)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既往病史</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93067"/>
                  </a:ext>
                </a:extLst>
              </a:tr>
            </a:tbl>
          </a:graphicData>
        </a:graphic>
      </p:graphicFrame>
    </p:spTree>
    <p:extLst>
      <p:ext uri="{BB962C8B-B14F-4D97-AF65-F5344CB8AC3E}">
        <p14:creationId xmlns:p14="http://schemas.microsoft.com/office/powerpoint/2010/main" val="197851108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88EE62-795D-4B4E-A32A-3C2373FD4959}"/>
              </a:ext>
            </a:extLst>
          </p:cNvPr>
          <p:cNvSpPr txBox="1"/>
          <p:nvPr/>
        </p:nvSpPr>
        <p:spPr>
          <a:xfrm>
            <a:off x="1833796" y="2705725"/>
            <a:ext cx="8524408" cy="144655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rPr>
              <a:t>谢谢观看</a:t>
            </a:r>
            <a:endParaRPr kumimoji="0" lang="en-US" altLang="zh-CN" sz="4400" b="0"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84717846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个人分工</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1" name="组合 20">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373252882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F3D64974-FEC6-4810-BA24-9EB45D5409E9}"/>
              </a:ext>
            </a:extLst>
          </p:cNvPr>
          <p:cNvSpPr/>
          <p:nvPr/>
        </p:nvSpPr>
        <p:spPr>
          <a:xfrm>
            <a:off x="2972389" y="725784"/>
            <a:ext cx="2865749" cy="1876014"/>
          </a:xfrm>
          <a:prstGeom prst="ellipse">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8"/>
          <p:cNvSpPr>
            <a:spLocks noGrp="1"/>
          </p:cNvSpPr>
          <p:nvPr>
            <p:ph type="title"/>
          </p:nvPr>
        </p:nvSpPr>
        <p:spPr/>
        <p:txBody>
          <a:bodyPr/>
          <a:lstStyle/>
          <a:p>
            <a:r>
              <a:rPr lang="zh-CN" altLang="en-US" dirty="0"/>
              <a:t>从总体架构看个人分工</a:t>
            </a:r>
          </a:p>
        </p:txBody>
      </p:sp>
      <p:sp>
        <p:nvSpPr>
          <p:cNvPr id="11" name="矩形 10">
            <a:extLst>
              <a:ext uri="{FF2B5EF4-FFF2-40B4-BE49-F238E27FC236}">
                <a16:creationId xmlns:a16="http://schemas.microsoft.com/office/drawing/2014/main" id="{D6071237-C3EE-4688-8160-8EF44A8B0EF4}"/>
              </a:ext>
            </a:extLst>
          </p:cNvPr>
          <p:cNvSpPr/>
          <p:nvPr/>
        </p:nvSpPr>
        <p:spPr>
          <a:xfrm>
            <a:off x="1041400" y="1293252"/>
            <a:ext cx="10109200" cy="435610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8" name="文本框 17"/>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1A291AF0-9E17-4E7D-BB4E-5DF4AD338611}"/>
              </a:ext>
            </a:extLst>
          </p:cNvPr>
          <p:cNvPicPr>
            <a:picLocks noChangeAspect="1"/>
          </p:cNvPicPr>
          <p:nvPr/>
        </p:nvPicPr>
        <p:blipFill>
          <a:blip r:embed="rId3"/>
          <a:stretch>
            <a:fillRect/>
          </a:stretch>
        </p:blipFill>
        <p:spPr>
          <a:xfrm>
            <a:off x="3169104" y="881223"/>
            <a:ext cx="5325265" cy="4894829"/>
          </a:xfrm>
          <a:prstGeom prst="rect">
            <a:avLst/>
          </a:prstGeom>
        </p:spPr>
      </p:pic>
    </p:spTree>
    <p:extLst>
      <p:ext uri="{BB962C8B-B14F-4D97-AF65-F5344CB8AC3E}">
        <p14:creationId xmlns:p14="http://schemas.microsoft.com/office/powerpoint/2010/main" val="325592221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需求分析</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3" name="组合 12">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14" name="椭圆 13">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279905192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需求分析</a:t>
            </a:r>
            <a:r>
              <a:rPr lang="en-US" altLang="zh-CN" dirty="0"/>
              <a:t>——</a:t>
            </a:r>
            <a:r>
              <a:rPr lang="zh-CN" altLang="en-US" dirty="0"/>
              <a:t>功能划分</a:t>
            </a:r>
          </a:p>
        </p:txBody>
      </p:sp>
      <p:sp>
        <p:nvSpPr>
          <p:cNvPr id="32" name="矩形 31">
            <a:extLst>
              <a:ext uri="{FF2B5EF4-FFF2-40B4-BE49-F238E27FC236}">
                <a16:creationId xmlns:a16="http://schemas.microsoft.com/office/drawing/2014/main" id="{8A020E80-10D1-4402-8327-9B3F62D05115}"/>
              </a:ext>
            </a:extLst>
          </p:cNvPr>
          <p:cNvSpPr/>
          <p:nvPr/>
        </p:nvSpPr>
        <p:spPr>
          <a:xfrm>
            <a:off x="829851"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3" name="矩形 32">
            <a:extLst>
              <a:ext uri="{FF2B5EF4-FFF2-40B4-BE49-F238E27FC236}">
                <a16:creationId xmlns:a16="http://schemas.microsoft.com/office/drawing/2014/main" id="{98CF06C0-692B-4D4E-BA33-107C2002214D}"/>
              </a:ext>
            </a:extLst>
          </p:cNvPr>
          <p:cNvSpPr/>
          <p:nvPr/>
        </p:nvSpPr>
        <p:spPr>
          <a:xfrm>
            <a:off x="829850" y="3598525"/>
            <a:ext cx="5195670"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4" name="矩形 33">
            <a:extLst>
              <a:ext uri="{FF2B5EF4-FFF2-40B4-BE49-F238E27FC236}">
                <a16:creationId xmlns:a16="http://schemas.microsoft.com/office/drawing/2014/main" id="{8890A8C1-6CA3-4B08-A8DF-65A1B7D624CD}"/>
              </a:ext>
            </a:extLst>
          </p:cNvPr>
          <p:cNvSpPr/>
          <p:nvPr/>
        </p:nvSpPr>
        <p:spPr>
          <a:xfrm>
            <a:off x="6182079"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5" name="矩形 34">
            <a:extLst>
              <a:ext uri="{FF2B5EF4-FFF2-40B4-BE49-F238E27FC236}">
                <a16:creationId xmlns:a16="http://schemas.microsoft.com/office/drawing/2014/main" id="{2A22D4A5-B20A-42E1-BFFA-A008154A7137}"/>
              </a:ext>
            </a:extLst>
          </p:cNvPr>
          <p:cNvSpPr/>
          <p:nvPr/>
        </p:nvSpPr>
        <p:spPr>
          <a:xfrm>
            <a:off x="6182079" y="3598525"/>
            <a:ext cx="5195668"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6" name="文本框 35">
            <a:extLst>
              <a:ext uri="{FF2B5EF4-FFF2-40B4-BE49-F238E27FC236}">
                <a16:creationId xmlns:a16="http://schemas.microsoft.com/office/drawing/2014/main" id="{7E75133B-9FBA-4F15-8595-44A8ABA6E262}"/>
              </a:ext>
            </a:extLst>
          </p:cNvPr>
          <p:cNvSpPr txBox="1"/>
          <p:nvPr/>
        </p:nvSpPr>
        <p:spPr>
          <a:xfrm>
            <a:off x="1677675" y="1564093"/>
            <a:ext cx="350002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spc="300" dirty="0">
                <a:solidFill>
                  <a:srgbClr val="A13F0B"/>
                </a:solidFill>
                <a:latin typeface="微软雅黑"/>
                <a:ea typeface="微软雅黑"/>
              </a:rPr>
              <a:t>注册</a:t>
            </a:r>
            <a:endPar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endParaRPr>
          </a:p>
        </p:txBody>
      </p:sp>
      <p:sp>
        <p:nvSpPr>
          <p:cNvPr id="37" name="文本框 36">
            <a:extLst>
              <a:ext uri="{FF2B5EF4-FFF2-40B4-BE49-F238E27FC236}">
                <a16:creationId xmlns:a16="http://schemas.microsoft.com/office/drawing/2014/main" id="{0DADE84C-BF07-43CD-9B22-5D6C876DC566}"/>
              </a:ext>
            </a:extLst>
          </p:cNvPr>
          <p:cNvSpPr txBox="1"/>
          <p:nvPr/>
        </p:nvSpPr>
        <p:spPr>
          <a:xfrm>
            <a:off x="1677675" y="3943450"/>
            <a:ext cx="349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spc="300" dirty="0">
                <a:solidFill>
                  <a:srgbClr val="A13F0B"/>
                </a:solidFill>
                <a:latin typeface="微软雅黑"/>
                <a:ea typeface="微软雅黑"/>
              </a:rPr>
              <a:t>找回密码</a:t>
            </a:r>
            <a:endPar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endParaRPr>
          </a:p>
        </p:txBody>
      </p:sp>
      <p:sp>
        <p:nvSpPr>
          <p:cNvPr id="38" name="文本框 37">
            <a:extLst>
              <a:ext uri="{FF2B5EF4-FFF2-40B4-BE49-F238E27FC236}">
                <a16:creationId xmlns:a16="http://schemas.microsoft.com/office/drawing/2014/main" id="{644C2A1E-7F72-4F95-85BD-F3197E768FF3}"/>
              </a:ext>
            </a:extLst>
          </p:cNvPr>
          <p:cNvSpPr txBox="1"/>
          <p:nvPr/>
        </p:nvSpPr>
        <p:spPr>
          <a:xfrm>
            <a:off x="7030313" y="1564093"/>
            <a:ext cx="349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spc="300" dirty="0">
                <a:solidFill>
                  <a:srgbClr val="A13F0B"/>
                </a:solidFill>
                <a:latin typeface="微软雅黑"/>
                <a:ea typeface="微软雅黑"/>
              </a:rPr>
              <a:t>登录</a:t>
            </a:r>
            <a:endPar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endParaRPr>
          </a:p>
        </p:txBody>
      </p:sp>
      <p:sp>
        <p:nvSpPr>
          <p:cNvPr id="39" name="文本框 38">
            <a:extLst>
              <a:ext uri="{FF2B5EF4-FFF2-40B4-BE49-F238E27FC236}">
                <a16:creationId xmlns:a16="http://schemas.microsoft.com/office/drawing/2014/main" id="{9DECFE70-E865-4F0E-91E9-40E496A53FCB}"/>
              </a:ext>
            </a:extLst>
          </p:cNvPr>
          <p:cNvSpPr txBox="1"/>
          <p:nvPr/>
        </p:nvSpPr>
        <p:spPr>
          <a:xfrm>
            <a:off x="7030313" y="3937360"/>
            <a:ext cx="349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spc="300" dirty="0">
                <a:solidFill>
                  <a:srgbClr val="A13F0B"/>
                </a:solidFill>
                <a:latin typeface="微软雅黑"/>
                <a:ea typeface="微软雅黑"/>
              </a:rPr>
              <a:t>修改个人信息</a:t>
            </a:r>
            <a:endPar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endParaRPr>
          </a:p>
        </p:txBody>
      </p:sp>
      <p:sp>
        <p:nvSpPr>
          <p:cNvPr id="40" name="文本框 39">
            <a:extLst>
              <a:ext uri="{FF2B5EF4-FFF2-40B4-BE49-F238E27FC236}">
                <a16:creationId xmlns:a16="http://schemas.microsoft.com/office/drawing/2014/main" id="{D0786EE7-A4A7-4B54-AE46-757033EAAFBD}"/>
              </a:ext>
            </a:extLst>
          </p:cNvPr>
          <p:cNvSpPr txBox="1"/>
          <p:nvPr/>
        </p:nvSpPr>
        <p:spPr>
          <a:xfrm>
            <a:off x="1199262" y="2409316"/>
            <a:ext cx="4480435"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用户注册后能够以注册的账号登录舌像管理系统。</a:t>
            </a:r>
          </a:p>
        </p:txBody>
      </p:sp>
      <p:sp>
        <p:nvSpPr>
          <p:cNvPr id="41" name="文本框 40">
            <a:extLst>
              <a:ext uri="{FF2B5EF4-FFF2-40B4-BE49-F238E27FC236}">
                <a16:creationId xmlns:a16="http://schemas.microsoft.com/office/drawing/2014/main" id="{1B704EE7-F10F-4DCE-A2A3-495FD7626CD8}"/>
              </a:ext>
            </a:extLst>
          </p:cNvPr>
          <p:cNvSpPr txBox="1"/>
          <p:nvPr/>
        </p:nvSpPr>
        <p:spPr>
          <a:xfrm>
            <a:off x="1199263" y="4775972"/>
            <a:ext cx="4480435"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如用户忘记密码可以在此功能模块下实现重置密码，以便登录。</a:t>
            </a:r>
          </a:p>
        </p:txBody>
      </p:sp>
      <p:sp>
        <p:nvSpPr>
          <p:cNvPr id="42" name="文本框 41">
            <a:extLst>
              <a:ext uri="{FF2B5EF4-FFF2-40B4-BE49-F238E27FC236}">
                <a16:creationId xmlns:a16="http://schemas.microsoft.com/office/drawing/2014/main" id="{D0786EE7-A4A7-4B54-AE46-757033EAAFBD}"/>
              </a:ext>
            </a:extLst>
          </p:cNvPr>
          <p:cNvSpPr txBox="1"/>
          <p:nvPr/>
        </p:nvSpPr>
        <p:spPr>
          <a:xfrm>
            <a:off x="6527521" y="2409316"/>
            <a:ext cx="4480435" cy="1045223"/>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用户登录必须登录以进行后续的操作，而用户登录在登录页面登录后，在后续页面将不用再登录。</a:t>
            </a:r>
          </a:p>
        </p:txBody>
      </p:sp>
      <p:sp>
        <p:nvSpPr>
          <p:cNvPr id="43" name="文本框 42">
            <a:extLst>
              <a:ext uri="{FF2B5EF4-FFF2-40B4-BE49-F238E27FC236}">
                <a16:creationId xmlns:a16="http://schemas.microsoft.com/office/drawing/2014/main" id="{1B704EE7-F10F-4DCE-A2A3-495FD7626CD8}"/>
              </a:ext>
            </a:extLst>
          </p:cNvPr>
          <p:cNvSpPr txBox="1"/>
          <p:nvPr/>
        </p:nvSpPr>
        <p:spPr>
          <a:xfrm>
            <a:off x="6527522" y="4775972"/>
            <a:ext cx="4480435"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用户可以修改相关的个人信息，便于账户管理以及为舌象分析提供便利。</a:t>
            </a:r>
          </a:p>
        </p:txBody>
      </p:sp>
      <p:grpSp>
        <p:nvGrpSpPr>
          <p:cNvPr id="44" name="组合 43">
            <a:extLst>
              <a:ext uri="{FF2B5EF4-FFF2-40B4-BE49-F238E27FC236}">
                <a16:creationId xmlns:a16="http://schemas.microsoft.com/office/drawing/2014/main" id="{123E64B8-AD86-490F-8C36-FD3C37D8B598}"/>
              </a:ext>
            </a:extLst>
          </p:cNvPr>
          <p:cNvGrpSpPr/>
          <p:nvPr/>
        </p:nvGrpSpPr>
        <p:grpSpPr>
          <a:xfrm>
            <a:off x="10818521" y="3722761"/>
            <a:ext cx="468000" cy="468000"/>
            <a:chOff x="568325" y="5118109"/>
            <a:chExt cx="479425" cy="479426"/>
          </a:xfrm>
          <a:solidFill>
            <a:schemeClr val="accent4"/>
          </a:solidFill>
        </p:grpSpPr>
        <p:sp>
          <p:nvSpPr>
            <p:cNvPr id="53" name="Freeform 48">
              <a:extLst>
                <a:ext uri="{FF2B5EF4-FFF2-40B4-BE49-F238E27FC236}">
                  <a16:creationId xmlns:a16="http://schemas.microsoft.com/office/drawing/2014/main" id="{D3FD5FB4-EC44-4696-9222-D63F6566F3D4}"/>
                </a:ext>
              </a:extLst>
            </p:cNvPr>
            <p:cNvSpPr>
              <a:spLocks noEditPoints="1"/>
            </p:cNvSpPr>
            <p:nvPr/>
          </p:nvSpPr>
          <p:spPr bwMode="auto">
            <a:xfrm>
              <a:off x="568325" y="5118109"/>
              <a:ext cx="479425" cy="479426"/>
            </a:xfrm>
            <a:custGeom>
              <a:avLst/>
              <a:gdLst>
                <a:gd name="T0" fmla="*/ 116 w 128"/>
                <a:gd name="T1" fmla="*/ 77 h 128"/>
                <a:gd name="T2" fmla="*/ 128 w 128"/>
                <a:gd name="T3" fmla="*/ 50 h 128"/>
                <a:gd name="T4" fmla="*/ 116 w 128"/>
                <a:gd name="T5" fmla="*/ 49 h 128"/>
                <a:gd name="T6" fmla="*/ 111 w 128"/>
                <a:gd name="T7" fmla="*/ 36 h 128"/>
                <a:gd name="T8" fmla="*/ 100 w 128"/>
                <a:gd name="T9" fmla="*/ 9 h 128"/>
                <a:gd name="T10" fmla="*/ 91 w 128"/>
                <a:gd name="T11" fmla="*/ 16 h 128"/>
                <a:gd name="T12" fmla="*/ 77 w 128"/>
                <a:gd name="T13" fmla="*/ 11 h 128"/>
                <a:gd name="T14" fmla="*/ 51 w 128"/>
                <a:gd name="T15" fmla="*/ 0 h 128"/>
                <a:gd name="T16" fmla="*/ 50 w 128"/>
                <a:gd name="T17" fmla="*/ 11 h 128"/>
                <a:gd name="T18" fmla="*/ 36 w 128"/>
                <a:gd name="T19" fmla="*/ 17 h 128"/>
                <a:gd name="T20" fmla="*/ 9 w 128"/>
                <a:gd name="T21" fmla="*/ 28 h 128"/>
                <a:gd name="T22" fmla="*/ 17 w 128"/>
                <a:gd name="T23" fmla="*/ 37 h 128"/>
                <a:gd name="T24" fmla="*/ 11 w 128"/>
                <a:gd name="T25" fmla="*/ 50 h 128"/>
                <a:gd name="T26" fmla="*/ 0 w 128"/>
                <a:gd name="T27" fmla="*/ 77 h 128"/>
                <a:gd name="T28" fmla="*/ 12 w 128"/>
                <a:gd name="T29" fmla="*/ 78 h 128"/>
                <a:gd name="T30" fmla="*/ 17 w 128"/>
                <a:gd name="T31" fmla="*/ 91 h 128"/>
                <a:gd name="T32" fmla="*/ 28 w 128"/>
                <a:gd name="T33" fmla="*/ 118 h 128"/>
                <a:gd name="T34" fmla="*/ 37 w 128"/>
                <a:gd name="T35" fmla="*/ 111 h 128"/>
                <a:gd name="T36" fmla="*/ 51 w 128"/>
                <a:gd name="T37" fmla="*/ 116 h 128"/>
                <a:gd name="T38" fmla="*/ 77 w 128"/>
                <a:gd name="T39" fmla="*/ 128 h 128"/>
                <a:gd name="T40" fmla="*/ 78 w 128"/>
                <a:gd name="T41" fmla="*/ 116 h 128"/>
                <a:gd name="T42" fmla="*/ 92 w 128"/>
                <a:gd name="T43" fmla="*/ 110 h 128"/>
                <a:gd name="T44" fmla="*/ 119 w 128"/>
                <a:gd name="T45" fmla="*/ 99 h 128"/>
                <a:gd name="T46" fmla="*/ 111 w 128"/>
                <a:gd name="T47" fmla="*/ 90 h 128"/>
                <a:gd name="T48" fmla="*/ 112 w 128"/>
                <a:gd name="T49" fmla="*/ 99 h 128"/>
                <a:gd name="T50" fmla="*/ 92 w 128"/>
                <a:gd name="T51" fmla="*/ 105 h 128"/>
                <a:gd name="T52" fmla="*/ 77 w 128"/>
                <a:gd name="T53" fmla="*/ 111 h 128"/>
                <a:gd name="T54" fmla="*/ 73 w 128"/>
                <a:gd name="T55" fmla="*/ 123 h 128"/>
                <a:gd name="T56" fmla="*/ 55 w 128"/>
                <a:gd name="T57" fmla="*/ 113 h 128"/>
                <a:gd name="T58" fmla="*/ 40 w 128"/>
                <a:gd name="T59" fmla="*/ 107 h 128"/>
                <a:gd name="T60" fmla="*/ 28 w 128"/>
                <a:gd name="T61" fmla="*/ 112 h 128"/>
                <a:gd name="T62" fmla="*/ 23 w 128"/>
                <a:gd name="T63" fmla="*/ 92 h 128"/>
                <a:gd name="T64" fmla="*/ 16 w 128"/>
                <a:gd name="T65" fmla="*/ 77 h 128"/>
                <a:gd name="T66" fmla="*/ 5 w 128"/>
                <a:gd name="T67" fmla="*/ 72 h 128"/>
                <a:gd name="T68" fmla="*/ 15 w 128"/>
                <a:gd name="T69" fmla="*/ 55 h 128"/>
                <a:gd name="T70" fmla="*/ 21 w 128"/>
                <a:gd name="T71" fmla="*/ 39 h 128"/>
                <a:gd name="T72" fmla="*/ 16 w 128"/>
                <a:gd name="T73" fmla="*/ 28 h 128"/>
                <a:gd name="T74" fmla="*/ 36 w 128"/>
                <a:gd name="T75" fmla="*/ 23 h 128"/>
                <a:gd name="T76" fmla="*/ 51 w 128"/>
                <a:gd name="T77" fmla="*/ 16 h 128"/>
                <a:gd name="T78" fmla="*/ 55 w 128"/>
                <a:gd name="T79" fmla="*/ 4 h 128"/>
                <a:gd name="T80" fmla="*/ 73 w 128"/>
                <a:gd name="T81" fmla="*/ 15 h 128"/>
                <a:gd name="T82" fmla="*/ 88 w 128"/>
                <a:gd name="T83" fmla="*/ 20 h 128"/>
                <a:gd name="T84" fmla="*/ 100 w 128"/>
                <a:gd name="T85" fmla="*/ 15 h 128"/>
                <a:gd name="T86" fmla="*/ 105 w 128"/>
                <a:gd name="T87" fmla="*/ 35 h 128"/>
                <a:gd name="T88" fmla="*/ 112 w 128"/>
                <a:gd name="T89" fmla="*/ 50 h 128"/>
                <a:gd name="T90" fmla="*/ 123 w 128"/>
                <a:gd name="T91" fmla="*/ 55 h 128"/>
                <a:gd name="T92" fmla="*/ 113 w 128"/>
                <a:gd name="T93" fmla="*/ 72 h 128"/>
                <a:gd name="T94" fmla="*/ 107 w 128"/>
                <a:gd name="T95" fmla="*/ 88 h 128"/>
                <a:gd name="T96" fmla="*/ 112 w 128"/>
                <a:gd name="T97"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16" y="78"/>
                  </a:moveTo>
                  <a:cubicBezTo>
                    <a:pt x="116" y="77"/>
                    <a:pt x="116" y="77"/>
                    <a:pt x="116" y="77"/>
                  </a:cubicBezTo>
                  <a:cubicBezTo>
                    <a:pt x="128" y="77"/>
                    <a:pt x="128" y="77"/>
                    <a:pt x="128" y="77"/>
                  </a:cubicBezTo>
                  <a:cubicBezTo>
                    <a:pt x="128" y="50"/>
                    <a:pt x="128" y="50"/>
                    <a:pt x="128" y="50"/>
                  </a:cubicBezTo>
                  <a:cubicBezTo>
                    <a:pt x="116" y="50"/>
                    <a:pt x="116" y="50"/>
                    <a:pt x="116" y="50"/>
                  </a:cubicBezTo>
                  <a:cubicBezTo>
                    <a:pt x="116" y="49"/>
                    <a:pt x="116" y="49"/>
                    <a:pt x="116" y="49"/>
                  </a:cubicBezTo>
                  <a:cubicBezTo>
                    <a:pt x="115" y="45"/>
                    <a:pt x="113" y="41"/>
                    <a:pt x="111" y="37"/>
                  </a:cubicBezTo>
                  <a:cubicBezTo>
                    <a:pt x="111" y="36"/>
                    <a:pt x="111" y="36"/>
                    <a:pt x="111" y="36"/>
                  </a:cubicBezTo>
                  <a:cubicBezTo>
                    <a:pt x="119" y="28"/>
                    <a:pt x="119" y="28"/>
                    <a:pt x="119" y="28"/>
                  </a:cubicBezTo>
                  <a:cubicBezTo>
                    <a:pt x="100" y="9"/>
                    <a:pt x="100" y="9"/>
                    <a:pt x="100" y="9"/>
                  </a:cubicBezTo>
                  <a:cubicBezTo>
                    <a:pt x="92" y="17"/>
                    <a:pt x="92" y="17"/>
                    <a:pt x="92" y="17"/>
                  </a:cubicBezTo>
                  <a:cubicBezTo>
                    <a:pt x="91" y="16"/>
                    <a:pt x="91" y="16"/>
                    <a:pt x="91" y="16"/>
                  </a:cubicBezTo>
                  <a:cubicBezTo>
                    <a:pt x="87" y="14"/>
                    <a:pt x="83" y="13"/>
                    <a:pt x="78" y="11"/>
                  </a:cubicBezTo>
                  <a:cubicBezTo>
                    <a:pt x="77" y="11"/>
                    <a:pt x="77" y="11"/>
                    <a:pt x="77" y="11"/>
                  </a:cubicBezTo>
                  <a:cubicBezTo>
                    <a:pt x="77" y="0"/>
                    <a:pt x="77" y="0"/>
                    <a:pt x="77" y="0"/>
                  </a:cubicBezTo>
                  <a:cubicBezTo>
                    <a:pt x="51" y="0"/>
                    <a:pt x="51" y="0"/>
                    <a:pt x="51" y="0"/>
                  </a:cubicBezTo>
                  <a:cubicBezTo>
                    <a:pt x="51" y="11"/>
                    <a:pt x="51" y="11"/>
                    <a:pt x="51" y="11"/>
                  </a:cubicBezTo>
                  <a:cubicBezTo>
                    <a:pt x="50" y="11"/>
                    <a:pt x="50" y="11"/>
                    <a:pt x="50" y="11"/>
                  </a:cubicBezTo>
                  <a:cubicBezTo>
                    <a:pt x="45" y="13"/>
                    <a:pt x="41" y="14"/>
                    <a:pt x="37" y="16"/>
                  </a:cubicBezTo>
                  <a:cubicBezTo>
                    <a:pt x="36" y="17"/>
                    <a:pt x="36" y="17"/>
                    <a:pt x="36" y="17"/>
                  </a:cubicBezTo>
                  <a:cubicBezTo>
                    <a:pt x="28" y="9"/>
                    <a:pt x="28" y="9"/>
                    <a:pt x="28" y="9"/>
                  </a:cubicBezTo>
                  <a:cubicBezTo>
                    <a:pt x="9" y="28"/>
                    <a:pt x="9" y="28"/>
                    <a:pt x="9" y="28"/>
                  </a:cubicBezTo>
                  <a:cubicBezTo>
                    <a:pt x="17" y="36"/>
                    <a:pt x="17" y="36"/>
                    <a:pt x="17" y="36"/>
                  </a:cubicBezTo>
                  <a:cubicBezTo>
                    <a:pt x="17" y="37"/>
                    <a:pt x="17" y="37"/>
                    <a:pt x="17" y="37"/>
                  </a:cubicBezTo>
                  <a:cubicBezTo>
                    <a:pt x="15" y="41"/>
                    <a:pt x="13" y="45"/>
                    <a:pt x="12" y="49"/>
                  </a:cubicBezTo>
                  <a:cubicBezTo>
                    <a:pt x="11" y="50"/>
                    <a:pt x="11" y="50"/>
                    <a:pt x="11" y="50"/>
                  </a:cubicBezTo>
                  <a:cubicBezTo>
                    <a:pt x="0" y="50"/>
                    <a:pt x="0" y="50"/>
                    <a:pt x="0" y="50"/>
                  </a:cubicBezTo>
                  <a:cubicBezTo>
                    <a:pt x="0" y="77"/>
                    <a:pt x="0" y="77"/>
                    <a:pt x="0" y="77"/>
                  </a:cubicBezTo>
                  <a:cubicBezTo>
                    <a:pt x="11" y="77"/>
                    <a:pt x="11" y="77"/>
                    <a:pt x="11" y="77"/>
                  </a:cubicBezTo>
                  <a:cubicBezTo>
                    <a:pt x="12" y="78"/>
                    <a:pt x="12" y="78"/>
                    <a:pt x="12" y="78"/>
                  </a:cubicBezTo>
                  <a:cubicBezTo>
                    <a:pt x="13" y="82"/>
                    <a:pt x="15" y="86"/>
                    <a:pt x="17" y="90"/>
                  </a:cubicBezTo>
                  <a:cubicBezTo>
                    <a:pt x="17" y="91"/>
                    <a:pt x="17" y="91"/>
                    <a:pt x="17" y="91"/>
                  </a:cubicBezTo>
                  <a:cubicBezTo>
                    <a:pt x="9" y="99"/>
                    <a:pt x="9" y="99"/>
                    <a:pt x="9" y="99"/>
                  </a:cubicBezTo>
                  <a:cubicBezTo>
                    <a:pt x="28" y="118"/>
                    <a:pt x="28" y="118"/>
                    <a:pt x="28" y="118"/>
                  </a:cubicBezTo>
                  <a:cubicBezTo>
                    <a:pt x="36" y="110"/>
                    <a:pt x="36" y="110"/>
                    <a:pt x="36" y="110"/>
                  </a:cubicBezTo>
                  <a:cubicBezTo>
                    <a:pt x="37" y="111"/>
                    <a:pt x="37" y="111"/>
                    <a:pt x="37" y="111"/>
                  </a:cubicBezTo>
                  <a:cubicBezTo>
                    <a:pt x="41" y="113"/>
                    <a:pt x="45" y="115"/>
                    <a:pt x="50" y="116"/>
                  </a:cubicBezTo>
                  <a:cubicBezTo>
                    <a:pt x="51" y="116"/>
                    <a:pt x="51" y="116"/>
                    <a:pt x="51" y="116"/>
                  </a:cubicBezTo>
                  <a:cubicBezTo>
                    <a:pt x="51" y="128"/>
                    <a:pt x="51" y="128"/>
                    <a:pt x="51" y="128"/>
                  </a:cubicBezTo>
                  <a:cubicBezTo>
                    <a:pt x="77" y="128"/>
                    <a:pt x="77" y="128"/>
                    <a:pt x="77" y="128"/>
                  </a:cubicBezTo>
                  <a:cubicBezTo>
                    <a:pt x="77" y="116"/>
                    <a:pt x="77" y="116"/>
                    <a:pt x="77" y="116"/>
                  </a:cubicBezTo>
                  <a:cubicBezTo>
                    <a:pt x="78" y="116"/>
                    <a:pt x="78" y="116"/>
                    <a:pt x="78" y="116"/>
                  </a:cubicBezTo>
                  <a:cubicBezTo>
                    <a:pt x="83" y="115"/>
                    <a:pt x="87" y="113"/>
                    <a:pt x="91" y="111"/>
                  </a:cubicBezTo>
                  <a:cubicBezTo>
                    <a:pt x="92" y="110"/>
                    <a:pt x="92" y="110"/>
                    <a:pt x="92" y="110"/>
                  </a:cubicBezTo>
                  <a:cubicBezTo>
                    <a:pt x="100" y="118"/>
                    <a:pt x="100" y="118"/>
                    <a:pt x="100" y="118"/>
                  </a:cubicBezTo>
                  <a:cubicBezTo>
                    <a:pt x="119" y="99"/>
                    <a:pt x="119" y="99"/>
                    <a:pt x="119" y="99"/>
                  </a:cubicBezTo>
                  <a:cubicBezTo>
                    <a:pt x="111" y="91"/>
                    <a:pt x="111" y="91"/>
                    <a:pt x="111" y="91"/>
                  </a:cubicBezTo>
                  <a:cubicBezTo>
                    <a:pt x="111" y="90"/>
                    <a:pt x="111" y="90"/>
                    <a:pt x="111" y="90"/>
                  </a:cubicBezTo>
                  <a:cubicBezTo>
                    <a:pt x="113" y="86"/>
                    <a:pt x="115" y="82"/>
                    <a:pt x="116" y="78"/>
                  </a:cubicBezTo>
                  <a:close/>
                  <a:moveTo>
                    <a:pt x="112" y="99"/>
                  </a:moveTo>
                  <a:cubicBezTo>
                    <a:pt x="100" y="112"/>
                    <a:pt x="100" y="112"/>
                    <a:pt x="100" y="112"/>
                  </a:cubicBezTo>
                  <a:cubicBezTo>
                    <a:pt x="92" y="105"/>
                    <a:pt x="92" y="105"/>
                    <a:pt x="92" y="105"/>
                  </a:cubicBezTo>
                  <a:cubicBezTo>
                    <a:pt x="88" y="107"/>
                    <a:pt x="88" y="107"/>
                    <a:pt x="88" y="107"/>
                  </a:cubicBezTo>
                  <a:cubicBezTo>
                    <a:pt x="85" y="109"/>
                    <a:pt x="81" y="110"/>
                    <a:pt x="77" y="111"/>
                  </a:cubicBezTo>
                  <a:cubicBezTo>
                    <a:pt x="73" y="113"/>
                    <a:pt x="73" y="113"/>
                    <a:pt x="73" y="113"/>
                  </a:cubicBezTo>
                  <a:cubicBezTo>
                    <a:pt x="73" y="123"/>
                    <a:pt x="73" y="123"/>
                    <a:pt x="73" y="123"/>
                  </a:cubicBezTo>
                  <a:cubicBezTo>
                    <a:pt x="55" y="123"/>
                    <a:pt x="55" y="123"/>
                    <a:pt x="55" y="123"/>
                  </a:cubicBezTo>
                  <a:cubicBezTo>
                    <a:pt x="55" y="113"/>
                    <a:pt x="55" y="113"/>
                    <a:pt x="55" y="113"/>
                  </a:cubicBezTo>
                  <a:cubicBezTo>
                    <a:pt x="51" y="111"/>
                    <a:pt x="51" y="111"/>
                    <a:pt x="51" y="111"/>
                  </a:cubicBezTo>
                  <a:cubicBezTo>
                    <a:pt x="47" y="110"/>
                    <a:pt x="43" y="109"/>
                    <a:pt x="40" y="107"/>
                  </a:cubicBezTo>
                  <a:cubicBezTo>
                    <a:pt x="36" y="105"/>
                    <a:pt x="36" y="105"/>
                    <a:pt x="36" y="105"/>
                  </a:cubicBezTo>
                  <a:cubicBezTo>
                    <a:pt x="28" y="112"/>
                    <a:pt x="28" y="112"/>
                    <a:pt x="28" y="112"/>
                  </a:cubicBezTo>
                  <a:cubicBezTo>
                    <a:pt x="16" y="99"/>
                    <a:pt x="16" y="99"/>
                    <a:pt x="16" y="99"/>
                  </a:cubicBezTo>
                  <a:cubicBezTo>
                    <a:pt x="23" y="92"/>
                    <a:pt x="23" y="92"/>
                    <a:pt x="23" y="92"/>
                  </a:cubicBezTo>
                  <a:cubicBezTo>
                    <a:pt x="21" y="88"/>
                    <a:pt x="21" y="88"/>
                    <a:pt x="21" y="88"/>
                  </a:cubicBezTo>
                  <a:cubicBezTo>
                    <a:pt x="19" y="85"/>
                    <a:pt x="17" y="81"/>
                    <a:pt x="16" y="77"/>
                  </a:cubicBezTo>
                  <a:cubicBezTo>
                    <a:pt x="15" y="72"/>
                    <a:pt x="15" y="72"/>
                    <a:pt x="15" y="72"/>
                  </a:cubicBezTo>
                  <a:cubicBezTo>
                    <a:pt x="5" y="72"/>
                    <a:pt x="5" y="72"/>
                    <a:pt x="5" y="72"/>
                  </a:cubicBezTo>
                  <a:cubicBezTo>
                    <a:pt x="5" y="55"/>
                    <a:pt x="5" y="55"/>
                    <a:pt x="5" y="55"/>
                  </a:cubicBezTo>
                  <a:cubicBezTo>
                    <a:pt x="15" y="55"/>
                    <a:pt x="15" y="55"/>
                    <a:pt x="15" y="55"/>
                  </a:cubicBezTo>
                  <a:cubicBezTo>
                    <a:pt x="16" y="50"/>
                    <a:pt x="16" y="50"/>
                    <a:pt x="16" y="50"/>
                  </a:cubicBezTo>
                  <a:cubicBezTo>
                    <a:pt x="17" y="46"/>
                    <a:pt x="19" y="43"/>
                    <a:pt x="21" y="39"/>
                  </a:cubicBezTo>
                  <a:cubicBezTo>
                    <a:pt x="23" y="35"/>
                    <a:pt x="23" y="35"/>
                    <a:pt x="23" y="35"/>
                  </a:cubicBezTo>
                  <a:cubicBezTo>
                    <a:pt x="16" y="28"/>
                    <a:pt x="16" y="28"/>
                    <a:pt x="16" y="28"/>
                  </a:cubicBezTo>
                  <a:cubicBezTo>
                    <a:pt x="28" y="15"/>
                    <a:pt x="28" y="15"/>
                    <a:pt x="28" y="15"/>
                  </a:cubicBezTo>
                  <a:cubicBezTo>
                    <a:pt x="36" y="23"/>
                    <a:pt x="36" y="23"/>
                    <a:pt x="36" y="23"/>
                  </a:cubicBezTo>
                  <a:cubicBezTo>
                    <a:pt x="40" y="20"/>
                    <a:pt x="40" y="20"/>
                    <a:pt x="40" y="20"/>
                  </a:cubicBezTo>
                  <a:cubicBezTo>
                    <a:pt x="43" y="18"/>
                    <a:pt x="47" y="17"/>
                    <a:pt x="51" y="16"/>
                  </a:cubicBezTo>
                  <a:cubicBezTo>
                    <a:pt x="55" y="15"/>
                    <a:pt x="55" y="15"/>
                    <a:pt x="55" y="15"/>
                  </a:cubicBezTo>
                  <a:cubicBezTo>
                    <a:pt x="55" y="4"/>
                    <a:pt x="55" y="4"/>
                    <a:pt x="55" y="4"/>
                  </a:cubicBezTo>
                  <a:cubicBezTo>
                    <a:pt x="73" y="4"/>
                    <a:pt x="73" y="4"/>
                    <a:pt x="73" y="4"/>
                  </a:cubicBezTo>
                  <a:cubicBezTo>
                    <a:pt x="73" y="15"/>
                    <a:pt x="73" y="15"/>
                    <a:pt x="73" y="15"/>
                  </a:cubicBezTo>
                  <a:cubicBezTo>
                    <a:pt x="77" y="16"/>
                    <a:pt x="77" y="16"/>
                    <a:pt x="77" y="16"/>
                  </a:cubicBezTo>
                  <a:cubicBezTo>
                    <a:pt x="81" y="17"/>
                    <a:pt x="85" y="18"/>
                    <a:pt x="88" y="20"/>
                  </a:cubicBezTo>
                  <a:cubicBezTo>
                    <a:pt x="92" y="23"/>
                    <a:pt x="92" y="23"/>
                    <a:pt x="92" y="23"/>
                  </a:cubicBezTo>
                  <a:cubicBezTo>
                    <a:pt x="100" y="15"/>
                    <a:pt x="100" y="15"/>
                    <a:pt x="100" y="15"/>
                  </a:cubicBezTo>
                  <a:cubicBezTo>
                    <a:pt x="112" y="28"/>
                    <a:pt x="112" y="28"/>
                    <a:pt x="112" y="28"/>
                  </a:cubicBezTo>
                  <a:cubicBezTo>
                    <a:pt x="105" y="35"/>
                    <a:pt x="105" y="35"/>
                    <a:pt x="105" y="35"/>
                  </a:cubicBezTo>
                  <a:cubicBezTo>
                    <a:pt x="107" y="39"/>
                    <a:pt x="107" y="39"/>
                    <a:pt x="107" y="39"/>
                  </a:cubicBezTo>
                  <a:cubicBezTo>
                    <a:pt x="109" y="43"/>
                    <a:pt x="111" y="46"/>
                    <a:pt x="112" y="50"/>
                  </a:cubicBezTo>
                  <a:cubicBezTo>
                    <a:pt x="113" y="55"/>
                    <a:pt x="113" y="55"/>
                    <a:pt x="113" y="55"/>
                  </a:cubicBezTo>
                  <a:cubicBezTo>
                    <a:pt x="123" y="55"/>
                    <a:pt x="123" y="55"/>
                    <a:pt x="123" y="55"/>
                  </a:cubicBezTo>
                  <a:cubicBezTo>
                    <a:pt x="123" y="72"/>
                    <a:pt x="123" y="72"/>
                    <a:pt x="123" y="72"/>
                  </a:cubicBezTo>
                  <a:cubicBezTo>
                    <a:pt x="113" y="72"/>
                    <a:pt x="113" y="72"/>
                    <a:pt x="113" y="72"/>
                  </a:cubicBezTo>
                  <a:cubicBezTo>
                    <a:pt x="112" y="77"/>
                    <a:pt x="112" y="77"/>
                    <a:pt x="112" y="77"/>
                  </a:cubicBezTo>
                  <a:cubicBezTo>
                    <a:pt x="111" y="81"/>
                    <a:pt x="109" y="85"/>
                    <a:pt x="107" y="88"/>
                  </a:cubicBezTo>
                  <a:cubicBezTo>
                    <a:pt x="105" y="92"/>
                    <a:pt x="105" y="92"/>
                    <a:pt x="105" y="92"/>
                  </a:cubicBezTo>
                  <a:lnTo>
                    <a:pt x="112" y="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4" name="Freeform 49">
              <a:extLst>
                <a:ext uri="{FF2B5EF4-FFF2-40B4-BE49-F238E27FC236}">
                  <a16:creationId xmlns:a16="http://schemas.microsoft.com/office/drawing/2014/main" id="{73A1420C-2E8A-4C7E-BACD-CF38B3EE028A}"/>
                </a:ext>
              </a:extLst>
            </p:cNvPr>
            <p:cNvSpPr>
              <a:spLocks noEditPoints="1"/>
            </p:cNvSpPr>
            <p:nvPr/>
          </p:nvSpPr>
          <p:spPr bwMode="auto">
            <a:xfrm>
              <a:off x="714375" y="5264160"/>
              <a:ext cx="184150" cy="184150"/>
            </a:xfrm>
            <a:custGeom>
              <a:avLst/>
              <a:gdLst>
                <a:gd name="T0" fmla="*/ 25 w 49"/>
                <a:gd name="T1" fmla="*/ 0 h 49"/>
                <a:gd name="T2" fmla="*/ 0 w 49"/>
                <a:gd name="T3" fmla="*/ 25 h 49"/>
                <a:gd name="T4" fmla="*/ 25 w 49"/>
                <a:gd name="T5" fmla="*/ 49 h 49"/>
                <a:gd name="T6" fmla="*/ 49 w 49"/>
                <a:gd name="T7" fmla="*/ 25 h 49"/>
                <a:gd name="T8" fmla="*/ 25 w 49"/>
                <a:gd name="T9" fmla="*/ 0 h 49"/>
                <a:gd name="T10" fmla="*/ 39 w 49"/>
                <a:gd name="T11" fmla="*/ 39 h 49"/>
                <a:gd name="T12" fmla="*/ 25 w 49"/>
                <a:gd name="T13" fmla="*/ 45 h 49"/>
                <a:gd name="T14" fmla="*/ 11 w 49"/>
                <a:gd name="T15" fmla="*/ 39 h 49"/>
                <a:gd name="T16" fmla="*/ 5 w 49"/>
                <a:gd name="T17" fmla="*/ 25 h 49"/>
                <a:gd name="T18" fmla="*/ 11 w 49"/>
                <a:gd name="T19" fmla="*/ 10 h 49"/>
                <a:gd name="T20" fmla="*/ 25 w 49"/>
                <a:gd name="T21" fmla="*/ 5 h 49"/>
                <a:gd name="T22" fmla="*/ 39 w 49"/>
                <a:gd name="T23" fmla="*/ 10 h 49"/>
                <a:gd name="T24" fmla="*/ 45 w 49"/>
                <a:gd name="T25" fmla="*/ 25 h 49"/>
                <a:gd name="T26" fmla="*/ 39 w 49"/>
                <a:gd name="T2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25" y="0"/>
                  </a:moveTo>
                  <a:cubicBezTo>
                    <a:pt x="11" y="0"/>
                    <a:pt x="0" y="11"/>
                    <a:pt x="0" y="25"/>
                  </a:cubicBezTo>
                  <a:cubicBezTo>
                    <a:pt x="0" y="38"/>
                    <a:pt x="11" y="49"/>
                    <a:pt x="25" y="49"/>
                  </a:cubicBezTo>
                  <a:cubicBezTo>
                    <a:pt x="38" y="49"/>
                    <a:pt x="49" y="38"/>
                    <a:pt x="49" y="25"/>
                  </a:cubicBezTo>
                  <a:cubicBezTo>
                    <a:pt x="49" y="11"/>
                    <a:pt x="38" y="0"/>
                    <a:pt x="25" y="0"/>
                  </a:cubicBezTo>
                  <a:close/>
                  <a:moveTo>
                    <a:pt x="39" y="39"/>
                  </a:moveTo>
                  <a:cubicBezTo>
                    <a:pt x="35" y="43"/>
                    <a:pt x="30" y="45"/>
                    <a:pt x="25" y="45"/>
                  </a:cubicBezTo>
                  <a:cubicBezTo>
                    <a:pt x="20" y="45"/>
                    <a:pt x="15" y="43"/>
                    <a:pt x="11" y="39"/>
                  </a:cubicBezTo>
                  <a:cubicBezTo>
                    <a:pt x="7" y="35"/>
                    <a:pt x="5" y="30"/>
                    <a:pt x="5" y="25"/>
                  </a:cubicBezTo>
                  <a:cubicBezTo>
                    <a:pt x="5" y="19"/>
                    <a:pt x="7" y="14"/>
                    <a:pt x="11" y="10"/>
                  </a:cubicBezTo>
                  <a:cubicBezTo>
                    <a:pt x="15" y="7"/>
                    <a:pt x="20" y="5"/>
                    <a:pt x="25" y="5"/>
                  </a:cubicBezTo>
                  <a:cubicBezTo>
                    <a:pt x="30" y="5"/>
                    <a:pt x="35" y="7"/>
                    <a:pt x="39" y="10"/>
                  </a:cubicBezTo>
                  <a:cubicBezTo>
                    <a:pt x="43" y="14"/>
                    <a:pt x="45" y="19"/>
                    <a:pt x="45" y="25"/>
                  </a:cubicBezTo>
                  <a:cubicBezTo>
                    <a:pt x="45" y="30"/>
                    <a:pt x="43" y="35"/>
                    <a:pt x="39"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grpSp>
        <p:nvGrpSpPr>
          <p:cNvPr id="55" name="组合 54">
            <a:extLst>
              <a:ext uri="{FF2B5EF4-FFF2-40B4-BE49-F238E27FC236}">
                <a16:creationId xmlns:a16="http://schemas.microsoft.com/office/drawing/2014/main" id="{8D4B2B73-99CD-49D7-8EC8-6EA2246559E3}"/>
              </a:ext>
            </a:extLst>
          </p:cNvPr>
          <p:cNvGrpSpPr/>
          <p:nvPr/>
        </p:nvGrpSpPr>
        <p:grpSpPr>
          <a:xfrm>
            <a:off x="5465260" y="1363240"/>
            <a:ext cx="468000" cy="468000"/>
            <a:chOff x="1528763" y="1266827"/>
            <a:chExt cx="481013" cy="481013"/>
          </a:xfrm>
          <a:solidFill>
            <a:schemeClr val="accent4"/>
          </a:solidFill>
        </p:grpSpPr>
        <p:sp>
          <p:nvSpPr>
            <p:cNvPr id="56" name="Freeform 146">
              <a:extLst>
                <a:ext uri="{FF2B5EF4-FFF2-40B4-BE49-F238E27FC236}">
                  <a16:creationId xmlns:a16="http://schemas.microsoft.com/office/drawing/2014/main" id="{E2547C51-D26C-420C-9DAF-8EF84EA51A25}"/>
                </a:ext>
              </a:extLst>
            </p:cNvPr>
            <p:cNvSpPr>
              <a:spLocks/>
            </p:cNvSpPr>
            <p:nvPr/>
          </p:nvSpPr>
          <p:spPr bwMode="auto">
            <a:xfrm>
              <a:off x="1762125" y="1620840"/>
              <a:ext cx="14288" cy="127000"/>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7" name="Freeform 147">
              <a:extLst>
                <a:ext uri="{FF2B5EF4-FFF2-40B4-BE49-F238E27FC236}">
                  <a16:creationId xmlns:a16="http://schemas.microsoft.com/office/drawing/2014/main" id="{0294D24E-3396-410D-840D-73DE7D31FFC4}"/>
                </a:ext>
              </a:extLst>
            </p:cNvPr>
            <p:cNvSpPr>
              <a:spLocks/>
            </p:cNvSpPr>
            <p:nvPr/>
          </p:nvSpPr>
          <p:spPr bwMode="auto">
            <a:xfrm>
              <a:off x="1762125" y="1266827"/>
              <a:ext cx="14288" cy="128588"/>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8" name="Freeform 148">
              <a:extLst>
                <a:ext uri="{FF2B5EF4-FFF2-40B4-BE49-F238E27FC236}">
                  <a16:creationId xmlns:a16="http://schemas.microsoft.com/office/drawing/2014/main" id="{59A9065F-A9F7-448E-AA73-7D6C795A83E2}"/>
                </a:ext>
              </a:extLst>
            </p:cNvPr>
            <p:cNvSpPr>
              <a:spLocks/>
            </p:cNvSpPr>
            <p:nvPr/>
          </p:nvSpPr>
          <p:spPr bwMode="auto">
            <a:xfrm>
              <a:off x="1528763" y="1500190"/>
              <a:ext cx="127000" cy="14288"/>
            </a:xfrm>
            <a:custGeom>
              <a:avLst/>
              <a:gdLst>
                <a:gd name="T0" fmla="*/ 34 w 34"/>
                <a:gd name="T1" fmla="*/ 2 h 4"/>
                <a:gd name="T2" fmla="*/ 32 w 34"/>
                <a:gd name="T3" fmla="*/ 0 h 4"/>
                <a:gd name="T4" fmla="*/ 2 w 34"/>
                <a:gd name="T5" fmla="*/ 0 h 4"/>
                <a:gd name="T6" fmla="*/ 0 w 34"/>
                <a:gd name="T7" fmla="*/ 2 h 4"/>
                <a:gd name="T8" fmla="*/ 2 w 34"/>
                <a:gd name="T9" fmla="*/ 4 h 4"/>
                <a:gd name="T10" fmla="*/ 32 w 34"/>
                <a:gd name="T11" fmla="*/ 4 h 4"/>
                <a:gd name="T12" fmla="*/ 34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4" y="2"/>
                  </a:moveTo>
                  <a:cubicBezTo>
                    <a:pt x="34" y="1"/>
                    <a:pt x="33" y="0"/>
                    <a:pt x="32" y="0"/>
                  </a:cubicBez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9" name="Freeform 149">
              <a:extLst>
                <a:ext uri="{FF2B5EF4-FFF2-40B4-BE49-F238E27FC236}">
                  <a16:creationId xmlns:a16="http://schemas.microsoft.com/office/drawing/2014/main" id="{43FC9395-FD03-4ABB-A32E-F887A21B8F5A}"/>
                </a:ext>
              </a:extLst>
            </p:cNvPr>
            <p:cNvSpPr>
              <a:spLocks/>
            </p:cNvSpPr>
            <p:nvPr/>
          </p:nvSpPr>
          <p:spPr bwMode="auto">
            <a:xfrm>
              <a:off x="1881188" y="1500190"/>
              <a:ext cx="128588" cy="14288"/>
            </a:xfrm>
            <a:custGeom>
              <a:avLst/>
              <a:gdLst>
                <a:gd name="T0" fmla="*/ 32 w 34"/>
                <a:gd name="T1" fmla="*/ 0 h 4"/>
                <a:gd name="T2" fmla="*/ 2 w 34"/>
                <a:gd name="T3" fmla="*/ 0 h 4"/>
                <a:gd name="T4" fmla="*/ 0 w 34"/>
                <a:gd name="T5" fmla="*/ 2 h 4"/>
                <a:gd name="T6" fmla="*/ 2 w 34"/>
                <a:gd name="T7" fmla="*/ 4 h 4"/>
                <a:gd name="T8" fmla="*/ 32 w 34"/>
                <a:gd name="T9" fmla="*/ 4 h 4"/>
                <a:gd name="T10" fmla="*/ 34 w 34"/>
                <a:gd name="T11" fmla="*/ 2 h 4"/>
                <a:gd name="T12" fmla="*/ 32 w 3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0"/>
                  </a:move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ubicBezTo>
                    <a:pt x="34" y="1"/>
                    <a:pt x="33" y="0"/>
                    <a:pt x="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0" name="Freeform 150">
              <a:extLst>
                <a:ext uri="{FF2B5EF4-FFF2-40B4-BE49-F238E27FC236}">
                  <a16:creationId xmlns:a16="http://schemas.microsoft.com/office/drawing/2014/main" id="{CF5CB994-6A0E-494F-957D-1D85B873F74F}"/>
                </a:ext>
              </a:extLst>
            </p:cNvPr>
            <p:cNvSpPr>
              <a:spLocks/>
            </p:cNvSpPr>
            <p:nvPr/>
          </p:nvSpPr>
          <p:spPr bwMode="auto">
            <a:xfrm>
              <a:off x="1820863" y="1604965"/>
              <a:ext cx="71438" cy="112713"/>
            </a:xfrm>
            <a:custGeom>
              <a:avLst/>
              <a:gdLst>
                <a:gd name="T0" fmla="*/ 4 w 19"/>
                <a:gd name="T1" fmla="*/ 1 h 30"/>
                <a:gd name="T2" fmla="*/ 2 w 19"/>
                <a:gd name="T3" fmla="*/ 0 h 30"/>
                <a:gd name="T4" fmla="*/ 1 w 19"/>
                <a:gd name="T5" fmla="*/ 0 h 30"/>
                <a:gd name="T6" fmla="*/ 0 w 19"/>
                <a:gd name="T7" fmla="*/ 1 h 30"/>
                <a:gd name="T8" fmla="*/ 0 w 19"/>
                <a:gd name="T9" fmla="*/ 3 h 30"/>
                <a:gd name="T10" fmla="*/ 15 w 19"/>
                <a:gd name="T11" fmla="*/ 29 h 30"/>
                <a:gd name="T12" fmla="*/ 18 w 19"/>
                <a:gd name="T13" fmla="*/ 30 h 30"/>
                <a:gd name="T14" fmla="*/ 19 w 19"/>
                <a:gd name="T15" fmla="*/ 26 h 30"/>
                <a:gd name="T16" fmla="*/ 4 w 19"/>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4" y="1"/>
                  </a:moveTo>
                  <a:cubicBezTo>
                    <a:pt x="4" y="0"/>
                    <a:pt x="3" y="0"/>
                    <a:pt x="2" y="0"/>
                  </a:cubicBezTo>
                  <a:cubicBezTo>
                    <a:pt x="2" y="0"/>
                    <a:pt x="1" y="0"/>
                    <a:pt x="1" y="0"/>
                  </a:cubicBezTo>
                  <a:cubicBezTo>
                    <a:pt x="0" y="0"/>
                    <a:pt x="0" y="1"/>
                    <a:pt x="0" y="1"/>
                  </a:cubicBezTo>
                  <a:cubicBezTo>
                    <a:pt x="0" y="2"/>
                    <a:pt x="0" y="2"/>
                    <a:pt x="0" y="3"/>
                  </a:cubicBezTo>
                  <a:cubicBezTo>
                    <a:pt x="15" y="29"/>
                    <a:pt x="15" y="29"/>
                    <a:pt x="15" y="29"/>
                  </a:cubicBezTo>
                  <a:cubicBezTo>
                    <a:pt x="15" y="30"/>
                    <a:pt x="17" y="30"/>
                    <a:pt x="18" y="30"/>
                  </a:cubicBezTo>
                  <a:cubicBezTo>
                    <a:pt x="19" y="29"/>
                    <a:pt x="19" y="27"/>
                    <a:pt x="19" y="26"/>
                  </a:cubicBezTo>
                  <a:lnTo>
                    <a:pt x="4"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1" name="Freeform 151">
              <a:extLst>
                <a:ext uri="{FF2B5EF4-FFF2-40B4-BE49-F238E27FC236}">
                  <a16:creationId xmlns:a16="http://schemas.microsoft.com/office/drawing/2014/main" id="{2EBA7636-7ED6-46FA-AD0D-6934C3991C04}"/>
                </a:ext>
              </a:extLst>
            </p:cNvPr>
            <p:cNvSpPr>
              <a:spLocks/>
            </p:cNvSpPr>
            <p:nvPr/>
          </p:nvSpPr>
          <p:spPr bwMode="auto">
            <a:xfrm>
              <a:off x="1644650" y="1296989"/>
              <a:ext cx="76200" cy="115888"/>
            </a:xfrm>
            <a:custGeom>
              <a:avLst/>
              <a:gdLst>
                <a:gd name="T0" fmla="*/ 4 w 20"/>
                <a:gd name="T1" fmla="*/ 2 h 31"/>
                <a:gd name="T2" fmla="*/ 2 w 20"/>
                <a:gd name="T3" fmla="*/ 0 h 31"/>
                <a:gd name="T4" fmla="*/ 1 w 20"/>
                <a:gd name="T5" fmla="*/ 1 h 31"/>
                <a:gd name="T6" fmla="*/ 0 w 20"/>
                <a:gd name="T7" fmla="*/ 4 h 31"/>
                <a:gd name="T8" fmla="*/ 15 w 20"/>
                <a:gd name="T9" fmla="*/ 29 h 31"/>
                <a:gd name="T10" fmla="*/ 17 w 20"/>
                <a:gd name="T11" fmla="*/ 31 h 31"/>
                <a:gd name="T12" fmla="*/ 18 w 20"/>
                <a:gd name="T13" fmla="*/ 30 h 31"/>
                <a:gd name="T14" fmla="*/ 19 w 20"/>
                <a:gd name="T15" fmla="*/ 27 h 31"/>
                <a:gd name="T16" fmla="*/ 4 w 2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4" y="2"/>
                  </a:moveTo>
                  <a:cubicBezTo>
                    <a:pt x="4" y="1"/>
                    <a:pt x="3" y="0"/>
                    <a:pt x="2" y="0"/>
                  </a:cubicBezTo>
                  <a:cubicBezTo>
                    <a:pt x="2" y="0"/>
                    <a:pt x="1" y="0"/>
                    <a:pt x="1" y="1"/>
                  </a:cubicBezTo>
                  <a:cubicBezTo>
                    <a:pt x="0" y="1"/>
                    <a:pt x="0" y="3"/>
                    <a:pt x="0" y="4"/>
                  </a:cubicBezTo>
                  <a:cubicBezTo>
                    <a:pt x="15" y="29"/>
                    <a:pt x="15" y="29"/>
                    <a:pt x="15" y="29"/>
                  </a:cubicBezTo>
                  <a:cubicBezTo>
                    <a:pt x="15" y="30"/>
                    <a:pt x="16" y="31"/>
                    <a:pt x="17" y="31"/>
                  </a:cubicBezTo>
                  <a:cubicBezTo>
                    <a:pt x="17" y="31"/>
                    <a:pt x="18" y="31"/>
                    <a:pt x="18" y="30"/>
                  </a:cubicBezTo>
                  <a:cubicBezTo>
                    <a:pt x="19" y="30"/>
                    <a:pt x="20" y="28"/>
                    <a:pt x="19" y="27"/>
                  </a:cubicBez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2" name="Freeform 152">
              <a:extLst>
                <a:ext uri="{FF2B5EF4-FFF2-40B4-BE49-F238E27FC236}">
                  <a16:creationId xmlns:a16="http://schemas.microsoft.com/office/drawing/2014/main" id="{DDC891E5-36BE-48CF-9919-FA843C01EA35}"/>
                </a:ext>
              </a:extLst>
            </p:cNvPr>
            <p:cNvSpPr>
              <a:spLocks/>
            </p:cNvSpPr>
            <p:nvPr/>
          </p:nvSpPr>
          <p:spPr bwMode="auto">
            <a:xfrm>
              <a:off x="1558925" y="1560515"/>
              <a:ext cx="115888" cy="74613"/>
            </a:xfrm>
            <a:custGeom>
              <a:avLst/>
              <a:gdLst>
                <a:gd name="T0" fmla="*/ 30 w 31"/>
                <a:gd name="T1" fmla="*/ 1 h 20"/>
                <a:gd name="T2" fmla="*/ 28 w 31"/>
                <a:gd name="T3" fmla="*/ 0 h 20"/>
                <a:gd name="T4" fmla="*/ 27 w 31"/>
                <a:gd name="T5" fmla="*/ 0 h 20"/>
                <a:gd name="T6" fmla="*/ 1 w 31"/>
                <a:gd name="T7" fmla="*/ 15 h 20"/>
                <a:gd name="T8" fmla="*/ 0 w 31"/>
                <a:gd name="T9" fmla="*/ 16 h 20"/>
                <a:gd name="T10" fmla="*/ 1 w 31"/>
                <a:gd name="T11" fmla="*/ 18 h 20"/>
                <a:gd name="T12" fmla="*/ 4 w 31"/>
                <a:gd name="T13" fmla="*/ 19 h 20"/>
                <a:gd name="T14" fmla="*/ 29 w 31"/>
                <a:gd name="T15" fmla="*/ 4 h 20"/>
                <a:gd name="T16" fmla="*/ 30 w 31"/>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0">
                  <a:moveTo>
                    <a:pt x="30" y="1"/>
                  </a:moveTo>
                  <a:cubicBezTo>
                    <a:pt x="30" y="0"/>
                    <a:pt x="29" y="0"/>
                    <a:pt x="28" y="0"/>
                  </a:cubicBezTo>
                  <a:cubicBezTo>
                    <a:pt x="28" y="0"/>
                    <a:pt x="27" y="0"/>
                    <a:pt x="27" y="0"/>
                  </a:cubicBezTo>
                  <a:cubicBezTo>
                    <a:pt x="1" y="15"/>
                    <a:pt x="1" y="15"/>
                    <a:pt x="1" y="15"/>
                  </a:cubicBezTo>
                  <a:cubicBezTo>
                    <a:pt x="1" y="15"/>
                    <a:pt x="1" y="16"/>
                    <a:pt x="0" y="16"/>
                  </a:cubicBezTo>
                  <a:cubicBezTo>
                    <a:pt x="0" y="17"/>
                    <a:pt x="0" y="18"/>
                    <a:pt x="1" y="18"/>
                  </a:cubicBezTo>
                  <a:cubicBezTo>
                    <a:pt x="1" y="19"/>
                    <a:pt x="3" y="20"/>
                    <a:pt x="4" y="19"/>
                  </a:cubicBezTo>
                  <a:cubicBezTo>
                    <a:pt x="29" y="4"/>
                    <a:pt x="29" y="4"/>
                    <a:pt x="29" y="4"/>
                  </a:cubicBezTo>
                  <a:cubicBezTo>
                    <a:pt x="30" y="3"/>
                    <a:pt x="31" y="2"/>
                    <a:pt x="3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3" name="Freeform 153">
              <a:extLst>
                <a:ext uri="{FF2B5EF4-FFF2-40B4-BE49-F238E27FC236}">
                  <a16:creationId xmlns:a16="http://schemas.microsoft.com/office/drawing/2014/main" id="{AD2EB2A7-1BDC-4E01-BAFF-7FB7F1F27211}"/>
                </a:ext>
              </a:extLst>
            </p:cNvPr>
            <p:cNvSpPr>
              <a:spLocks/>
            </p:cNvSpPr>
            <p:nvPr/>
          </p:nvSpPr>
          <p:spPr bwMode="auto">
            <a:xfrm>
              <a:off x="1862138" y="1382715"/>
              <a:ext cx="117475" cy="76200"/>
            </a:xfrm>
            <a:custGeom>
              <a:avLst/>
              <a:gdLst>
                <a:gd name="T0" fmla="*/ 1 w 31"/>
                <a:gd name="T1" fmla="*/ 16 h 20"/>
                <a:gd name="T2" fmla="*/ 1 w 31"/>
                <a:gd name="T3" fmla="*/ 18 h 20"/>
                <a:gd name="T4" fmla="*/ 4 w 31"/>
                <a:gd name="T5" fmla="*/ 19 h 20"/>
                <a:gd name="T6" fmla="*/ 30 w 31"/>
                <a:gd name="T7" fmla="*/ 4 h 20"/>
                <a:gd name="T8" fmla="*/ 31 w 31"/>
                <a:gd name="T9" fmla="*/ 3 h 20"/>
                <a:gd name="T10" fmla="*/ 30 w 31"/>
                <a:gd name="T11" fmla="*/ 1 h 20"/>
                <a:gd name="T12" fmla="*/ 28 w 31"/>
                <a:gd name="T13" fmla="*/ 0 h 20"/>
                <a:gd name="T14" fmla="*/ 27 w 31"/>
                <a:gd name="T15" fmla="*/ 0 h 20"/>
                <a:gd name="T16" fmla="*/ 2 w 31"/>
                <a:gd name="T17" fmla="*/ 15 h 20"/>
                <a:gd name="T18" fmla="*/ 1 w 31"/>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16"/>
                  </a:moveTo>
                  <a:cubicBezTo>
                    <a:pt x="0" y="17"/>
                    <a:pt x="0" y="18"/>
                    <a:pt x="1" y="18"/>
                  </a:cubicBezTo>
                  <a:cubicBezTo>
                    <a:pt x="1" y="19"/>
                    <a:pt x="3" y="20"/>
                    <a:pt x="4" y="19"/>
                  </a:cubicBezTo>
                  <a:cubicBezTo>
                    <a:pt x="30" y="4"/>
                    <a:pt x="30" y="4"/>
                    <a:pt x="30" y="4"/>
                  </a:cubicBezTo>
                  <a:cubicBezTo>
                    <a:pt x="30" y="4"/>
                    <a:pt x="30" y="3"/>
                    <a:pt x="31" y="3"/>
                  </a:cubicBezTo>
                  <a:cubicBezTo>
                    <a:pt x="31" y="2"/>
                    <a:pt x="31" y="2"/>
                    <a:pt x="30" y="1"/>
                  </a:cubicBezTo>
                  <a:cubicBezTo>
                    <a:pt x="30" y="0"/>
                    <a:pt x="29" y="0"/>
                    <a:pt x="28" y="0"/>
                  </a:cubicBezTo>
                  <a:cubicBezTo>
                    <a:pt x="28" y="0"/>
                    <a:pt x="28" y="0"/>
                    <a:pt x="27" y="0"/>
                  </a:cubicBezTo>
                  <a:cubicBezTo>
                    <a:pt x="2" y="15"/>
                    <a:pt x="2" y="15"/>
                    <a:pt x="2" y="15"/>
                  </a:cubicBezTo>
                  <a:cubicBezTo>
                    <a:pt x="1" y="15"/>
                    <a:pt x="1" y="16"/>
                    <a:pt x="1"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4" name="Freeform 154">
              <a:extLst>
                <a:ext uri="{FF2B5EF4-FFF2-40B4-BE49-F238E27FC236}">
                  <a16:creationId xmlns:a16="http://schemas.microsoft.com/office/drawing/2014/main" id="{418F7DA2-5469-4CFB-83C4-F4E0B8906127}"/>
                </a:ext>
              </a:extLst>
            </p:cNvPr>
            <p:cNvSpPr>
              <a:spLocks/>
            </p:cNvSpPr>
            <p:nvPr/>
          </p:nvSpPr>
          <p:spPr bwMode="auto">
            <a:xfrm>
              <a:off x="1862138" y="1560515"/>
              <a:ext cx="117475" cy="74613"/>
            </a:xfrm>
            <a:custGeom>
              <a:avLst/>
              <a:gdLst>
                <a:gd name="T0" fmla="*/ 30 w 31"/>
                <a:gd name="T1" fmla="*/ 15 h 20"/>
                <a:gd name="T2" fmla="*/ 4 w 31"/>
                <a:gd name="T3" fmla="*/ 0 h 20"/>
                <a:gd name="T4" fmla="*/ 3 w 31"/>
                <a:gd name="T5" fmla="*/ 0 h 20"/>
                <a:gd name="T6" fmla="*/ 1 w 31"/>
                <a:gd name="T7" fmla="*/ 1 h 20"/>
                <a:gd name="T8" fmla="*/ 2 w 31"/>
                <a:gd name="T9" fmla="*/ 4 h 20"/>
                <a:gd name="T10" fmla="*/ 27 w 31"/>
                <a:gd name="T11" fmla="*/ 19 h 20"/>
                <a:gd name="T12" fmla="*/ 30 w 31"/>
                <a:gd name="T13" fmla="*/ 18 h 20"/>
                <a:gd name="T14" fmla="*/ 30 w 31"/>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0" y="15"/>
                  </a:moveTo>
                  <a:cubicBezTo>
                    <a:pt x="4" y="0"/>
                    <a:pt x="4" y="0"/>
                    <a:pt x="4" y="0"/>
                  </a:cubicBezTo>
                  <a:cubicBezTo>
                    <a:pt x="4" y="0"/>
                    <a:pt x="3" y="0"/>
                    <a:pt x="3" y="0"/>
                  </a:cubicBezTo>
                  <a:cubicBezTo>
                    <a:pt x="2" y="0"/>
                    <a:pt x="1" y="0"/>
                    <a:pt x="1" y="1"/>
                  </a:cubicBezTo>
                  <a:cubicBezTo>
                    <a:pt x="0" y="2"/>
                    <a:pt x="1" y="3"/>
                    <a:pt x="2" y="4"/>
                  </a:cubicBezTo>
                  <a:cubicBezTo>
                    <a:pt x="27" y="19"/>
                    <a:pt x="27" y="19"/>
                    <a:pt x="27" y="19"/>
                  </a:cubicBezTo>
                  <a:cubicBezTo>
                    <a:pt x="28" y="20"/>
                    <a:pt x="30" y="19"/>
                    <a:pt x="30" y="18"/>
                  </a:cubicBezTo>
                  <a:cubicBezTo>
                    <a:pt x="31" y="17"/>
                    <a:pt x="31" y="16"/>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5" name="Freeform 155">
              <a:extLst>
                <a:ext uri="{FF2B5EF4-FFF2-40B4-BE49-F238E27FC236}">
                  <a16:creationId xmlns:a16="http://schemas.microsoft.com/office/drawing/2014/main" id="{08CC98BD-E6DE-4CE2-B6DD-AEF72F72AA4C}"/>
                </a:ext>
              </a:extLst>
            </p:cNvPr>
            <p:cNvSpPr>
              <a:spLocks/>
            </p:cNvSpPr>
            <p:nvPr/>
          </p:nvSpPr>
          <p:spPr bwMode="auto">
            <a:xfrm>
              <a:off x="1558925" y="1382715"/>
              <a:ext cx="115888" cy="76200"/>
            </a:xfrm>
            <a:custGeom>
              <a:avLst/>
              <a:gdLst>
                <a:gd name="T0" fmla="*/ 1 w 31"/>
                <a:gd name="T1" fmla="*/ 4 h 20"/>
                <a:gd name="T2" fmla="*/ 27 w 31"/>
                <a:gd name="T3" fmla="*/ 19 h 20"/>
                <a:gd name="T4" fmla="*/ 30 w 31"/>
                <a:gd name="T5" fmla="*/ 18 h 20"/>
                <a:gd name="T6" fmla="*/ 30 w 31"/>
                <a:gd name="T7" fmla="*/ 16 h 20"/>
                <a:gd name="T8" fmla="*/ 29 w 31"/>
                <a:gd name="T9" fmla="*/ 15 h 20"/>
                <a:gd name="T10" fmla="*/ 4 w 31"/>
                <a:gd name="T11" fmla="*/ 0 h 20"/>
                <a:gd name="T12" fmla="*/ 3 w 31"/>
                <a:gd name="T13" fmla="*/ 0 h 20"/>
                <a:gd name="T14" fmla="*/ 1 w 31"/>
                <a:gd name="T15" fmla="*/ 1 h 20"/>
                <a:gd name="T16" fmla="*/ 0 w 31"/>
                <a:gd name="T17" fmla="*/ 3 h 20"/>
                <a:gd name="T18" fmla="*/ 1 w 31"/>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4"/>
                  </a:moveTo>
                  <a:cubicBezTo>
                    <a:pt x="27" y="19"/>
                    <a:pt x="27" y="19"/>
                    <a:pt x="27" y="19"/>
                  </a:cubicBezTo>
                  <a:cubicBezTo>
                    <a:pt x="28" y="20"/>
                    <a:pt x="30" y="19"/>
                    <a:pt x="30" y="18"/>
                  </a:cubicBezTo>
                  <a:cubicBezTo>
                    <a:pt x="31" y="18"/>
                    <a:pt x="31" y="17"/>
                    <a:pt x="30" y="16"/>
                  </a:cubicBezTo>
                  <a:cubicBezTo>
                    <a:pt x="30" y="16"/>
                    <a:pt x="30" y="15"/>
                    <a:pt x="29" y="15"/>
                  </a:cubicBezTo>
                  <a:cubicBezTo>
                    <a:pt x="4" y="0"/>
                    <a:pt x="4" y="0"/>
                    <a:pt x="4" y="0"/>
                  </a:cubicBezTo>
                  <a:cubicBezTo>
                    <a:pt x="3" y="0"/>
                    <a:pt x="3" y="0"/>
                    <a:pt x="3" y="0"/>
                  </a:cubicBezTo>
                  <a:cubicBezTo>
                    <a:pt x="2" y="0"/>
                    <a:pt x="1" y="0"/>
                    <a:pt x="1" y="1"/>
                  </a:cubicBezTo>
                  <a:cubicBezTo>
                    <a:pt x="0" y="2"/>
                    <a:pt x="0" y="2"/>
                    <a:pt x="0" y="3"/>
                  </a:cubicBezTo>
                  <a:cubicBezTo>
                    <a:pt x="1" y="3"/>
                    <a:pt x="1" y="4"/>
                    <a:pt x="1"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6" name="Freeform 156">
              <a:extLst>
                <a:ext uri="{FF2B5EF4-FFF2-40B4-BE49-F238E27FC236}">
                  <a16:creationId xmlns:a16="http://schemas.microsoft.com/office/drawing/2014/main" id="{2065E618-4411-47DA-BF67-F1A47222B87F}"/>
                </a:ext>
              </a:extLst>
            </p:cNvPr>
            <p:cNvSpPr>
              <a:spLocks/>
            </p:cNvSpPr>
            <p:nvPr/>
          </p:nvSpPr>
          <p:spPr bwMode="auto">
            <a:xfrm>
              <a:off x="1644650" y="1604965"/>
              <a:ext cx="71438" cy="112713"/>
            </a:xfrm>
            <a:custGeom>
              <a:avLst/>
              <a:gdLst>
                <a:gd name="T0" fmla="*/ 18 w 19"/>
                <a:gd name="T1" fmla="*/ 0 h 30"/>
                <a:gd name="T2" fmla="*/ 17 w 19"/>
                <a:gd name="T3" fmla="*/ 0 h 30"/>
                <a:gd name="T4" fmla="*/ 15 w 19"/>
                <a:gd name="T5" fmla="*/ 1 h 30"/>
                <a:gd name="T6" fmla="*/ 0 w 19"/>
                <a:gd name="T7" fmla="*/ 26 h 30"/>
                <a:gd name="T8" fmla="*/ 1 w 19"/>
                <a:gd name="T9" fmla="*/ 30 h 30"/>
                <a:gd name="T10" fmla="*/ 4 w 19"/>
                <a:gd name="T11" fmla="*/ 29 h 30"/>
                <a:gd name="T12" fmla="*/ 19 w 19"/>
                <a:gd name="T13" fmla="*/ 3 h 30"/>
                <a:gd name="T14" fmla="*/ 19 w 19"/>
                <a:gd name="T15" fmla="*/ 1 h 30"/>
                <a:gd name="T16" fmla="*/ 18 w 1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8" y="0"/>
                  </a:moveTo>
                  <a:cubicBezTo>
                    <a:pt x="18" y="0"/>
                    <a:pt x="17" y="0"/>
                    <a:pt x="17" y="0"/>
                  </a:cubicBezTo>
                  <a:cubicBezTo>
                    <a:pt x="16" y="0"/>
                    <a:pt x="15" y="0"/>
                    <a:pt x="15" y="1"/>
                  </a:cubicBezTo>
                  <a:cubicBezTo>
                    <a:pt x="0" y="26"/>
                    <a:pt x="0" y="26"/>
                    <a:pt x="0" y="26"/>
                  </a:cubicBezTo>
                  <a:cubicBezTo>
                    <a:pt x="0" y="27"/>
                    <a:pt x="0" y="29"/>
                    <a:pt x="1" y="30"/>
                  </a:cubicBezTo>
                  <a:cubicBezTo>
                    <a:pt x="2" y="30"/>
                    <a:pt x="4" y="30"/>
                    <a:pt x="4" y="29"/>
                  </a:cubicBezTo>
                  <a:cubicBezTo>
                    <a:pt x="19" y="3"/>
                    <a:pt x="19" y="3"/>
                    <a:pt x="19" y="3"/>
                  </a:cubicBezTo>
                  <a:cubicBezTo>
                    <a:pt x="19" y="2"/>
                    <a:pt x="19" y="2"/>
                    <a:pt x="19" y="1"/>
                  </a:cubicBezTo>
                  <a:cubicBezTo>
                    <a:pt x="19" y="1"/>
                    <a:pt x="19"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7" name="Freeform 157">
              <a:extLst>
                <a:ext uri="{FF2B5EF4-FFF2-40B4-BE49-F238E27FC236}">
                  <a16:creationId xmlns:a16="http://schemas.microsoft.com/office/drawing/2014/main" id="{4DCDBC88-51BE-45DC-8362-A19DB0956E5B}"/>
                </a:ext>
              </a:extLst>
            </p:cNvPr>
            <p:cNvSpPr>
              <a:spLocks/>
            </p:cNvSpPr>
            <p:nvPr/>
          </p:nvSpPr>
          <p:spPr bwMode="auto">
            <a:xfrm>
              <a:off x="1817688" y="1296989"/>
              <a:ext cx="74613" cy="115888"/>
            </a:xfrm>
            <a:custGeom>
              <a:avLst/>
              <a:gdLst>
                <a:gd name="T0" fmla="*/ 2 w 20"/>
                <a:gd name="T1" fmla="*/ 30 h 31"/>
                <a:gd name="T2" fmla="*/ 5 w 20"/>
                <a:gd name="T3" fmla="*/ 29 h 31"/>
                <a:gd name="T4" fmla="*/ 20 w 20"/>
                <a:gd name="T5" fmla="*/ 4 h 31"/>
                <a:gd name="T6" fmla="*/ 19 w 20"/>
                <a:gd name="T7" fmla="*/ 1 h 31"/>
                <a:gd name="T8" fmla="*/ 18 w 20"/>
                <a:gd name="T9" fmla="*/ 0 h 31"/>
                <a:gd name="T10" fmla="*/ 16 w 20"/>
                <a:gd name="T11" fmla="*/ 2 h 31"/>
                <a:gd name="T12" fmla="*/ 1 w 20"/>
                <a:gd name="T13" fmla="*/ 27 h 31"/>
                <a:gd name="T14" fmla="*/ 2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 y="30"/>
                  </a:moveTo>
                  <a:cubicBezTo>
                    <a:pt x="3" y="31"/>
                    <a:pt x="4" y="31"/>
                    <a:pt x="5" y="29"/>
                  </a:cubicBezTo>
                  <a:cubicBezTo>
                    <a:pt x="20" y="4"/>
                    <a:pt x="20" y="4"/>
                    <a:pt x="20" y="4"/>
                  </a:cubicBezTo>
                  <a:cubicBezTo>
                    <a:pt x="20" y="3"/>
                    <a:pt x="20" y="1"/>
                    <a:pt x="19" y="1"/>
                  </a:cubicBezTo>
                  <a:cubicBezTo>
                    <a:pt x="19" y="0"/>
                    <a:pt x="18" y="0"/>
                    <a:pt x="18" y="0"/>
                  </a:cubicBezTo>
                  <a:cubicBezTo>
                    <a:pt x="17" y="0"/>
                    <a:pt x="16" y="1"/>
                    <a:pt x="16" y="2"/>
                  </a:cubicBezTo>
                  <a:cubicBezTo>
                    <a:pt x="1" y="27"/>
                    <a:pt x="1" y="27"/>
                    <a:pt x="1" y="27"/>
                  </a:cubicBezTo>
                  <a:cubicBezTo>
                    <a:pt x="0" y="28"/>
                    <a:pt x="1" y="30"/>
                    <a:pt x="2"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sp>
        <p:nvSpPr>
          <p:cNvPr id="68" name="Freeform 111">
            <a:extLst>
              <a:ext uri="{FF2B5EF4-FFF2-40B4-BE49-F238E27FC236}">
                <a16:creationId xmlns:a16="http://schemas.microsoft.com/office/drawing/2014/main" id="{0DF72E7F-70D6-4A5D-98C3-4F9EC858A78D}"/>
              </a:ext>
            </a:extLst>
          </p:cNvPr>
          <p:cNvSpPr>
            <a:spLocks noEditPoints="1"/>
          </p:cNvSpPr>
          <p:nvPr/>
        </p:nvSpPr>
        <p:spPr bwMode="auto">
          <a:xfrm>
            <a:off x="10823284" y="1366708"/>
            <a:ext cx="468000" cy="437996"/>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nvGrpSpPr>
          <p:cNvPr id="69" name="组合 68">
            <a:extLst>
              <a:ext uri="{FF2B5EF4-FFF2-40B4-BE49-F238E27FC236}">
                <a16:creationId xmlns:a16="http://schemas.microsoft.com/office/drawing/2014/main" id="{1A191349-7909-4978-8A5C-D3E81388E6A6}"/>
              </a:ext>
            </a:extLst>
          </p:cNvPr>
          <p:cNvGrpSpPr/>
          <p:nvPr/>
        </p:nvGrpSpPr>
        <p:grpSpPr>
          <a:xfrm>
            <a:off x="5476661" y="3710172"/>
            <a:ext cx="468000" cy="468000"/>
            <a:chOff x="4411663" y="304800"/>
            <a:chExt cx="481013" cy="481013"/>
          </a:xfrm>
          <a:solidFill>
            <a:schemeClr val="accent4"/>
          </a:solidFill>
        </p:grpSpPr>
        <p:sp>
          <p:nvSpPr>
            <p:cNvPr id="70" name="Freeform 228">
              <a:extLst>
                <a:ext uri="{FF2B5EF4-FFF2-40B4-BE49-F238E27FC236}">
                  <a16:creationId xmlns:a16="http://schemas.microsoft.com/office/drawing/2014/main" id="{8C7B4F8A-967B-4372-B83D-65139D319DAE}"/>
                </a:ext>
              </a:extLst>
            </p:cNvPr>
            <p:cNvSpPr>
              <a:spLocks noEditPoints="1"/>
            </p:cNvSpPr>
            <p:nvPr/>
          </p:nvSpPr>
          <p:spPr bwMode="auto">
            <a:xfrm>
              <a:off x="4411663" y="3048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2" y="101"/>
                    <a:pt x="106" y="1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1" name="Oval 229">
              <a:extLst>
                <a:ext uri="{FF2B5EF4-FFF2-40B4-BE49-F238E27FC236}">
                  <a16:creationId xmlns:a16="http://schemas.microsoft.com/office/drawing/2014/main" id="{0FC983F2-054C-456F-9FC7-6D861316DC09}"/>
                </a:ext>
              </a:extLst>
            </p:cNvPr>
            <p:cNvSpPr>
              <a:spLocks noChangeArrowheads="1"/>
            </p:cNvSpPr>
            <p:nvPr/>
          </p:nvSpPr>
          <p:spPr bwMode="auto">
            <a:xfrm>
              <a:off x="4637088" y="530225"/>
              <a:ext cx="30163" cy="301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2" name="Freeform 230">
              <a:extLst>
                <a:ext uri="{FF2B5EF4-FFF2-40B4-BE49-F238E27FC236}">
                  <a16:creationId xmlns:a16="http://schemas.microsoft.com/office/drawing/2014/main" id="{DF4C1738-D1CA-4F58-9164-5D75F9BE6A89}"/>
                </a:ext>
              </a:extLst>
            </p:cNvPr>
            <p:cNvSpPr>
              <a:spLocks noEditPoints="1"/>
            </p:cNvSpPr>
            <p:nvPr/>
          </p:nvSpPr>
          <p:spPr bwMode="auto">
            <a:xfrm>
              <a:off x="4576763" y="381000"/>
              <a:ext cx="150813" cy="330200"/>
            </a:xfrm>
            <a:custGeom>
              <a:avLst/>
              <a:gdLst>
                <a:gd name="T0" fmla="*/ 40 w 40"/>
                <a:gd name="T1" fmla="*/ 43 h 88"/>
                <a:gd name="T2" fmla="*/ 40 w 40"/>
                <a:gd name="T3" fmla="*/ 43 h 88"/>
                <a:gd name="T4" fmla="*/ 22 w 40"/>
                <a:gd name="T5" fmla="*/ 2 h 88"/>
                <a:gd name="T6" fmla="*/ 18 w 40"/>
                <a:gd name="T7" fmla="*/ 2 h 88"/>
                <a:gd name="T8" fmla="*/ 0 w 40"/>
                <a:gd name="T9" fmla="*/ 43 h 88"/>
                <a:gd name="T10" fmla="*/ 0 w 40"/>
                <a:gd name="T11" fmla="*/ 44 h 88"/>
                <a:gd name="T12" fmla="*/ 0 w 40"/>
                <a:gd name="T13" fmla="*/ 45 h 88"/>
                <a:gd name="T14" fmla="*/ 0 w 40"/>
                <a:gd name="T15" fmla="*/ 45 h 88"/>
                <a:gd name="T16" fmla="*/ 18 w 40"/>
                <a:gd name="T17" fmla="*/ 86 h 88"/>
                <a:gd name="T18" fmla="*/ 22 w 40"/>
                <a:gd name="T19" fmla="*/ 86 h 88"/>
                <a:gd name="T20" fmla="*/ 40 w 40"/>
                <a:gd name="T21" fmla="*/ 45 h 88"/>
                <a:gd name="T22" fmla="*/ 40 w 40"/>
                <a:gd name="T23" fmla="*/ 44 h 88"/>
                <a:gd name="T24" fmla="*/ 40 w 40"/>
                <a:gd name="T25" fmla="*/ 44 h 88"/>
                <a:gd name="T26" fmla="*/ 40 w 40"/>
                <a:gd name="T27" fmla="*/ 44 h 88"/>
                <a:gd name="T28" fmla="*/ 40 w 40"/>
                <a:gd name="T29" fmla="*/ 43 h 88"/>
                <a:gd name="T30" fmla="*/ 20 w 40"/>
                <a:gd name="T31" fmla="*/ 80 h 88"/>
                <a:gd name="T32" fmla="*/ 4 w 40"/>
                <a:gd name="T33" fmla="*/ 44 h 88"/>
                <a:gd name="T34" fmla="*/ 20 w 40"/>
                <a:gd name="T35" fmla="*/ 9 h 88"/>
                <a:gd name="T36" fmla="*/ 36 w 40"/>
                <a:gd name="T37" fmla="*/ 44 h 88"/>
                <a:gd name="T38" fmla="*/ 20 w 4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88">
                  <a:moveTo>
                    <a:pt x="40" y="43"/>
                  </a:moveTo>
                  <a:cubicBezTo>
                    <a:pt x="40" y="43"/>
                    <a:pt x="40" y="43"/>
                    <a:pt x="40" y="43"/>
                  </a:cubicBezTo>
                  <a:cubicBezTo>
                    <a:pt x="22" y="2"/>
                    <a:pt x="22" y="2"/>
                    <a:pt x="22" y="2"/>
                  </a:cubicBezTo>
                  <a:cubicBezTo>
                    <a:pt x="21" y="0"/>
                    <a:pt x="19" y="0"/>
                    <a:pt x="18" y="2"/>
                  </a:cubicBezTo>
                  <a:cubicBezTo>
                    <a:pt x="0" y="43"/>
                    <a:pt x="0" y="43"/>
                    <a:pt x="0" y="43"/>
                  </a:cubicBezTo>
                  <a:cubicBezTo>
                    <a:pt x="0" y="43"/>
                    <a:pt x="0" y="44"/>
                    <a:pt x="0" y="44"/>
                  </a:cubicBezTo>
                  <a:cubicBezTo>
                    <a:pt x="0" y="44"/>
                    <a:pt x="0" y="45"/>
                    <a:pt x="0" y="45"/>
                  </a:cubicBezTo>
                  <a:cubicBezTo>
                    <a:pt x="0" y="45"/>
                    <a:pt x="0" y="45"/>
                    <a:pt x="0" y="45"/>
                  </a:cubicBezTo>
                  <a:cubicBezTo>
                    <a:pt x="18" y="86"/>
                    <a:pt x="18" y="86"/>
                    <a:pt x="18" y="86"/>
                  </a:cubicBezTo>
                  <a:cubicBezTo>
                    <a:pt x="19" y="88"/>
                    <a:pt x="21" y="88"/>
                    <a:pt x="22" y="86"/>
                  </a:cubicBezTo>
                  <a:cubicBezTo>
                    <a:pt x="40" y="45"/>
                    <a:pt x="40" y="45"/>
                    <a:pt x="40" y="45"/>
                  </a:cubicBezTo>
                  <a:cubicBezTo>
                    <a:pt x="40" y="45"/>
                    <a:pt x="40" y="44"/>
                    <a:pt x="40" y="44"/>
                  </a:cubicBezTo>
                  <a:cubicBezTo>
                    <a:pt x="40" y="44"/>
                    <a:pt x="40" y="44"/>
                    <a:pt x="40" y="44"/>
                  </a:cubicBezTo>
                  <a:cubicBezTo>
                    <a:pt x="40" y="44"/>
                    <a:pt x="40" y="44"/>
                    <a:pt x="40" y="44"/>
                  </a:cubicBezTo>
                  <a:cubicBezTo>
                    <a:pt x="40" y="44"/>
                    <a:pt x="40" y="43"/>
                    <a:pt x="40" y="43"/>
                  </a:cubicBezTo>
                  <a:close/>
                  <a:moveTo>
                    <a:pt x="20" y="80"/>
                  </a:moveTo>
                  <a:cubicBezTo>
                    <a:pt x="4" y="44"/>
                    <a:pt x="4" y="44"/>
                    <a:pt x="4" y="44"/>
                  </a:cubicBezTo>
                  <a:cubicBezTo>
                    <a:pt x="20" y="9"/>
                    <a:pt x="20" y="9"/>
                    <a:pt x="20" y="9"/>
                  </a:cubicBezTo>
                  <a:cubicBezTo>
                    <a:pt x="36" y="44"/>
                    <a:pt x="36" y="44"/>
                    <a:pt x="36" y="44"/>
                  </a:cubicBezTo>
                  <a:lnTo>
                    <a:pt x="2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sp>
        <p:nvSpPr>
          <p:cNvPr id="45" name="文本框 4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65966434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16600" b="1" i="0" u="none" strike="noStrike" kern="1200" cap="none" spc="300" normalizeH="0" baseline="0" noProof="0" dirty="0">
              <a:ln>
                <a:noFill/>
              </a:ln>
              <a:gradFill>
                <a:gsLst>
                  <a:gs pos="0">
                    <a:srgbClr val="006C39"/>
                  </a:gs>
                  <a:gs pos="90000">
                    <a:srgbClr val="006C39">
                      <a:alpha val="0"/>
                    </a:srgbClr>
                  </a:gs>
                </a:gsLst>
                <a:lin ang="5400000" scaled="1"/>
              </a:gra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4000" b="1" spc="600" dirty="0">
                <a:solidFill>
                  <a:prstClr val="black"/>
                </a:solidFill>
                <a:latin typeface="Century Gothic" panose="020B0502020202020204" pitchFamily="34" charset="0"/>
                <a:ea typeface="微软雅黑" panose="020B0503020204020204" pitchFamily="34" charset="-122"/>
              </a:rPr>
              <a:t>概要设计</a:t>
            </a:r>
            <a:endParaRPr kumimoji="0" lang="zh-CN" altLang="en-US" sz="4000" b="1" i="0" u="none" strike="noStrike" kern="1200" cap="none" spc="60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224784828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概要设计</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solidFill>
                  <a:srgbClr val="000000"/>
                </a:solidFill>
                <a:latin typeface="微软雅黑"/>
                <a:ea typeface="微软雅黑"/>
              </a:rPr>
              <a:t>概要设计主要以图片的形式给出了登录系统整体的组织结构，主要包含组织结构图、简单类图、每个功能模块的顺序图</a:t>
            </a: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333168861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组织结构</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prstClr val="white"/>
                </a:solidFill>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06D207A2-279E-4DEC-93C6-1F6065A2317A}"/>
              </a:ext>
            </a:extLst>
          </p:cNvPr>
          <p:cNvPicPr>
            <a:picLocks noChangeAspect="1"/>
          </p:cNvPicPr>
          <p:nvPr/>
        </p:nvPicPr>
        <p:blipFill>
          <a:blip r:embed="rId3"/>
          <a:stretch>
            <a:fillRect/>
          </a:stretch>
        </p:blipFill>
        <p:spPr>
          <a:xfrm>
            <a:off x="2137411" y="851184"/>
            <a:ext cx="7383662" cy="5322775"/>
          </a:xfrm>
          <a:prstGeom prst="rect">
            <a:avLst/>
          </a:prstGeom>
        </p:spPr>
      </p:pic>
    </p:spTree>
    <p:extLst>
      <p:ext uri="{BB962C8B-B14F-4D97-AF65-F5344CB8AC3E}">
        <p14:creationId xmlns:p14="http://schemas.microsoft.com/office/powerpoint/2010/main" val="1721232244"/>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609</Words>
  <Application>Microsoft Office PowerPoint</Application>
  <PresentationFormat>宽屏</PresentationFormat>
  <Paragraphs>140</Paragraphs>
  <Slides>22</Slides>
  <Notes>22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等线</vt:lpstr>
      <vt:lpstr>微软雅黑</vt:lpstr>
      <vt:lpstr>微软雅黑 Light</vt:lpstr>
      <vt:lpstr>Arial</vt:lpstr>
      <vt:lpstr>Century Gothic</vt:lpstr>
      <vt:lpstr>1_Office 主题​​</vt:lpstr>
      <vt:lpstr>PowerPoint 演示文稿</vt:lpstr>
      <vt:lpstr>What did I do</vt:lpstr>
      <vt:lpstr>PowerPoint 演示文稿</vt:lpstr>
      <vt:lpstr>从总体架构看个人分工</vt:lpstr>
      <vt:lpstr>PowerPoint 演示文稿</vt:lpstr>
      <vt:lpstr>需求分析——功能划分</vt:lpstr>
      <vt:lpstr>PowerPoint 演示文稿</vt:lpstr>
      <vt:lpstr>概要设计</vt:lpstr>
      <vt:lpstr>组织结构</vt:lpstr>
      <vt:lpstr>简单类图</vt:lpstr>
      <vt:lpstr>注册顺序图</vt:lpstr>
      <vt:lpstr>登录顺序图</vt:lpstr>
      <vt:lpstr>修改个人信息顺序图</vt:lpstr>
      <vt:lpstr>PowerPoint 演示文稿</vt:lpstr>
      <vt:lpstr>详细设计——整体架构</vt:lpstr>
      <vt:lpstr>用户界面层</vt:lpstr>
      <vt:lpstr>控制层</vt:lpstr>
      <vt:lpstr>业务逻辑层</vt:lpstr>
      <vt:lpstr>数据持久层</vt:lpstr>
      <vt:lpstr>接口设计</vt:lpstr>
      <vt:lpstr>数据库设计</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DropLee-001</dc:creator>
  <cp:lastModifiedBy>DropLee-001</cp:lastModifiedBy>
  <cp:revision>14</cp:revision>
  <dcterms:created xsi:type="dcterms:W3CDTF">2020-11-18T01:44:13Z</dcterms:created>
  <dcterms:modified xsi:type="dcterms:W3CDTF">2020-11-18T03:56:29Z</dcterms:modified>
</cp:coreProperties>
</file>